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embeddedFontLst>
    <p:embeddedFont>
      <p:font typeface="Advent Pro"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Inter" panose="020B0604020202020204" charset="0"/>
      <p:regular r:id="rId32"/>
      <p:bold r:id="rId33"/>
    </p:embeddedFont>
    <p:embeddedFont>
      <p:font typeface="Libre Franklin" panose="020B06040202020202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pMN1x+QQpxSjxcZOTupcRIA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654738-C58C-48F3-8E79-9DFF8141E508}">
  <a:tblStyle styleId="{30654738-C58C-48F3-8E79-9DFF8141E508}"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DED"/>
          </a:solidFill>
        </a:fill>
      </a:tcStyle>
    </a:wholeTbl>
    <a:band1H>
      <a:tcTxStyle/>
      <a:tcStyle>
        <a:tcBdr/>
        <a:fill>
          <a:solidFill>
            <a:srgbClr val="DADAD8"/>
          </a:solidFill>
        </a:fill>
      </a:tcStyle>
    </a:band1H>
    <a:band2H>
      <a:tcTxStyle/>
      <a:tcStyle>
        <a:tcBdr/>
      </a:tcStyle>
    </a:band2H>
    <a:band1V>
      <a:tcTxStyle/>
      <a:tcStyle>
        <a:tcBdr/>
        <a:fill>
          <a:solidFill>
            <a:srgbClr val="DADAD8"/>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07" autoAdjust="0"/>
  </p:normalViewPr>
  <p:slideViewPr>
    <p:cSldViewPr snapToGrid="0">
      <p:cViewPr varScale="1">
        <p:scale>
          <a:sx n="52" d="100"/>
          <a:sy n="52" d="100"/>
        </p:scale>
        <p:origin x="184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are several reasons why the SVM (Support Vector Machine) model can be more generalized and lighter than other machine learning models such as random forest and logistic regression:</a:t>
            </a:r>
            <a:endParaRPr/>
          </a:p>
          <a:p>
            <a:pPr marL="0" lvl="0" indent="0" algn="l" rtl="0">
              <a:spcBef>
                <a:spcPts val="0"/>
              </a:spcBef>
              <a:spcAft>
                <a:spcPts val="0"/>
              </a:spcAft>
              <a:buNone/>
            </a:pPr>
            <a:endParaRPr/>
          </a:p>
          <a:p>
            <a:pPr marL="0" lvl="0" indent="0" algn="l" rtl="0">
              <a:spcBef>
                <a:spcPts val="0"/>
              </a:spcBef>
              <a:spcAft>
                <a:spcPts val="0"/>
              </a:spcAft>
              <a:buNone/>
            </a:pPr>
            <a:r>
              <a:rPr lang="en-US"/>
              <a:t>SVMs are designed to maximize the margin between classes, which means they aim to find the decision boundary that is farthest away from the training examples. This can lead to better generalization, as the model is less likely to overfit the training data.</a:t>
            </a:r>
            <a:endParaRPr/>
          </a:p>
          <a:p>
            <a:pPr marL="0" lvl="0" indent="0" algn="l" rtl="0">
              <a:spcBef>
                <a:spcPts val="0"/>
              </a:spcBef>
              <a:spcAft>
                <a:spcPts val="0"/>
              </a:spcAft>
              <a:buNone/>
            </a:pPr>
            <a:endParaRPr/>
          </a:p>
          <a:p>
            <a:pPr marL="0" lvl="0" indent="0" algn="l" rtl="0">
              <a:spcBef>
                <a:spcPts val="0"/>
              </a:spcBef>
              <a:spcAft>
                <a:spcPts val="0"/>
              </a:spcAft>
              <a:buNone/>
            </a:pPr>
            <a:r>
              <a:rPr lang="en-US"/>
              <a:t>SVMs use a regularization parameter, which helps to prevent overfitting by penalizing large coefficients. This can make the model lighter, as it reduces the number of features that are included in the final model.</a:t>
            </a:r>
            <a:endParaRPr/>
          </a:p>
          <a:p>
            <a:pPr marL="0" lvl="0" indent="0" algn="l" rtl="0">
              <a:spcBef>
                <a:spcPts val="0"/>
              </a:spcBef>
              <a:spcAft>
                <a:spcPts val="0"/>
              </a:spcAft>
              <a:buNone/>
            </a:pPr>
            <a:endParaRPr/>
          </a:p>
          <a:p>
            <a:pPr marL="0" lvl="0" indent="0" algn="l" rtl="0">
              <a:spcBef>
                <a:spcPts val="0"/>
              </a:spcBef>
              <a:spcAft>
                <a:spcPts val="0"/>
              </a:spcAft>
              <a:buNone/>
            </a:pPr>
            <a:r>
              <a:rPr lang="en-US"/>
              <a:t>SVMs are often used with kernel functions, which can transform the input features into a higher-dimensional space. This can make it easier to separate the classes, as the data may be more separable in the transformed space.</a:t>
            </a:r>
            <a:endParaRPr/>
          </a:p>
          <a:p>
            <a:pPr marL="0" lvl="0" indent="0" algn="l" rtl="0">
              <a:spcBef>
                <a:spcPts val="0"/>
              </a:spcBef>
              <a:spcAft>
                <a:spcPts val="0"/>
              </a:spcAft>
              <a:buNone/>
            </a:pPr>
            <a:endParaRPr/>
          </a:p>
          <a:p>
            <a:pPr marL="0" lvl="0" indent="0" algn="l" rtl="0">
              <a:spcBef>
                <a:spcPts val="0"/>
              </a:spcBef>
              <a:spcAft>
                <a:spcPts val="0"/>
              </a:spcAft>
              <a:buNone/>
            </a:pPr>
            <a:r>
              <a:rPr lang="en-US"/>
              <a:t>Random forests are ensemble models that can be prone to overfitting if the trees are too complex. This can result in a larger and less generalized model.</a:t>
            </a:r>
            <a:endParaRPr/>
          </a:p>
          <a:p>
            <a:pPr marL="0" lvl="0" indent="0" algn="l" rtl="0">
              <a:spcBef>
                <a:spcPts val="0"/>
              </a:spcBef>
              <a:spcAft>
                <a:spcPts val="0"/>
              </a:spcAft>
              <a:buNone/>
            </a:pPr>
            <a:endParaRPr/>
          </a:p>
          <a:p>
            <a:pPr marL="0" lvl="0" indent="0" algn="l" rtl="0">
              <a:spcBef>
                <a:spcPts val="0"/>
              </a:spcBef>
              <a:spcAft>
                <a:spcPts val="0"/>
              </a:spcAft>
              <a:buNone/>
            </a:pPr>
            <a:r>
              <a:rPr lang="en-US"/>
              <a:t>Logistic regression models can also be prone to overfitting if there are too many features or interactions between features. This can lead to a larger and less generalized model.</a:t>
            </a:r>
            <a:endParaRPr/>
          </a:p>
          <a:p>
            <a:pPr marL="0" lvl="0" indent="0" algn="l" rtl="0">
              <a:spcBef>
                <a:spcPts val="0"/>
              </a:spcBef>
              <a:spcAft>
                <a:spcPts val="0"/>
              </a:spcAft>
              <a:buNone/>
            </a:pPr>
            <a:endParaRPr/>
          </a:p>
          <a:p>
            <a:pPr marL="0" lvl="0" indent="0" algn="l" rtl="0">
              <a:spcBef>
                <a:spcPts val="0"/>
              </a:spcBef>
              <a:spcAft>
                <a:spcPts val="0"/>
              </a:spcAft>
              <a:buNone/>
            </a:pPr>
            <a:r>
              <a:rPr lang="en-US"/>
              <a:t>Overall, SVMs are designed to maximize the margin between classes and use regularization to prevent overfitting. This can result in a more generalized and lighter model compared to other machine learning models. However, the choice of model ultimately depends on the specific problem and the characteristics of the data.</a:t>
            </a:r>
            <a:endParaR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D1D5DB"/>
                </a:solidFill>
                <a:latin typeface="Arial"/>
                <a:ea typeface="Arial"/>
                <a:cs typeface="Arial"/>
                <a:sym typeface="Arial"/>
              </a:rPr>
              <a:t>Why fine tuning is important?</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 The hyperparameters are the settings that are not learned by the algorithm during training, such as the kernel type, kernel coefficient, regularization parameter, and so on. Fine-tuning involves selecting the optimal values for these hyperparameters, which can have a significant impact on the performance of the model.</a:t>
            </a:r>
            <a:br>
              <a:rPr lang="en-US" b="0" i="0">
                <a:solidFill>
                  <a:srgbClr val="D1D5DB"/>
                </a:solidFill>
                <a:latin typeface="Arial"/>
                <a:ea typeface="Arial"/>
                <a:cs typeface="Arial"/>
                <a:sym typeface="Arial"/>
              </a:rPr>
            </a:br>
            <a:r>
              <a:rPr lang="en-US" b="0" i="0">
                <a:solidFill>
                  <a:srgbClr val="D1D5DB"/>
                </a:solidFill>
                <a:latin typeface="Arial"/>
                <a:ea typeface="Arial"/>
                <a:cs typeface="Arial"/>
                <a:sym typeface="Arial"/>
              </a:rPr>
              <a:t>Improved performance: Fine-tuning the hyperparameters can result in a more accurate and effective model, as the optimal settings can help the model better capture the underlying patterns in the data.</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Generalization: Fine-tuning can help to improve the generalization of the model, as the optimal hyperparameters can help to prevent overfitting on the training data and improve the model's ability to generalize to new, unseen data.</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Adaptability: Fine-tuning allows the model to be adapted to the specific characteristics of the dataset and the problem at hand. Different datasets may require different hyperparameter settings to achieve optimal performance, and fine-tuning allows for this customization.</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Efficiency: Fine-tuning can help to optimize the computational efficiency of the model, by selecting the hyperparameters that lead to the fastest and most efficient training and prediction.</a:t>
            </a:r>
            <a:endParaRPr/>
          </a:p>
          <a:p>
            <a:pPr marL="0" lvl="0" indent="0" algn="l" rtl="0">
              <a:spcBef>
                <a:spcPts val="0"/>
              </a:spcBef>
              <a:spcAft>
                <a:spcPts val="0"/>
              </a:spcAft>
              <a:buNone/>
            </a:pPr>
            <a:br>
              <a:rPr lang="en-US"/>
            </a:br>
            <a:r>
              <a:rPr lang="en-US" b="0" i="0">
                <a:solidFill>
                  <a:srgbClr val="D1D5DB"/>
                </a:solidFill>
                <a:latin typeface="Arial"/>
                <a:ea typeface="Arial"/>
                <a:cs typeface="Arial"/>
                <a:sym typeface="Arial"/>
              </a:rPr>
              <a:t>Overall, fine-tuning of SVM is an important step in the machine learning workflow, as it allows for the optimization of the hyperparameters and the improvement of the model's performance, generalization, adaptability, and efficiency.</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27564fdb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1e27564fdb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indent="0" algn="l">
              <a:buFont typeface="Arial" panose="020B0604020202020204" pitchFamily="34" charset="0"/>
              <a:buNone/>
            </a:pPr>
            <a:r>
              <a:rPr lang="en-US" dirty="0"/>
              <a:t>So what is streamlit?</a:t>
            </a:r>
            <a:br>
              <a:rPr lang="en-US" dirty="0"/>
            </a:br>
            <a:r>
              <a:rPr lang="en-US" dirty="0"/>
              <a:t>- </a:t>
            </a:r>
            <a:r>
              <a:rPr lang="en-US" b="0" i="0" dirty="0">
                <a:solidFill>
                  <a:srgbClr val="D1D5DB"/>
                </a:solidFill>
                <a:effectLst/>
                <a:latin typeface="Söhne"/>
              </a:rPr>
              <a:t>Streamlit is a Python-based open-source web framework that allows users to create interactive and data-driven web applications with ease.</a:t>
            </a:r>
          </a:p>
          <a:p>
            <a:pPr marL="228600" indent="0" algn="l">
              <a:buFont typeface="Arial" panose="020B0604020202020204" pitchFamily="34" charset="0"/>
              <a:buNone/>
            </a:pPr>
            <a:r>
              <a:rPr lang="en-US" b="0" i="0" dirty="0">
                <a:solidFill>
                  <a:srgbClr val="D1D5DB"/>
                </a:solidFill>
                <a:effectLst/>
                <a:latin typeface="Söhne"/>
              </a:rPr>
              <a:t>- It enables users to create custom UI elements with just a few lines of code.</a:t>
            </a:r>
          </a:p>
          <a:p>
            <a:pPr marL="228600" indent="0" algn="l">
              <a:buFont typeface="Arial" panose="020B0604020202020204" pitchFamily="34" charset="0"/>
              <a:buNone/>
            </a:pPr>
            <a:r>
              <a:rPr lang="en-US" b="0" i="0" dirty="0">
                <a:solidFill>
                  <a:srgbClr val="D1D5DB"/>
                </a:solidFill>
                <a:effectLst/>
                <a:latin typeface="Söhne"/>
              </a:rPr>
              <a:t>-Streamlit is a powerful and flexible web framework that can be used to create a variety of data-driven web applications.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b="0" i="0" dirty="0">
                <a:solidFill>
                  <a:srgbClr val="D1D5DB"/>
                </a:solidFill>
                <a:effectLst/>
                <a:latin typeface="Söhne"/>
              </a:rPr>
              <a:t>- Its simple syntax and easy-to-use widgets make it an ideal tool for data scientists, developers, and designers.</a:t>
            </a:r>
            <a:br>
              <a:rPr lang="en-US" b="0" i="0" dirty="0">
                <a:solidFill>
                  <a:srgbClr val="D1D5DB"/>
                </a:solidFill>
                <a:effectLst/>
                <a:latin typeface="Söhne"/>
              </a:rPr>
            </a:br>
            <a:r>
              <a:rPr lang="en-US" b="0" i="0" dirty="0">
                <a:solidFill>
                  <a:srgbClr val="D1D5DB"/>
                </a:solidFill>
                <a:effectLst/>
                <a:latin typeface="Söhne"/>
              </a:rPr>
              <a:t>- So we, </a:t>
            </a:r>
            <a:r>
              <a:rPr lang="en-US" sz="1200" dirty="0">
                <a:solidFill>
                  <a:schemeClr val="dk1"/>
                </a:solidFill>
                <a:latin typeface="Arial"/>
                <a:ea typeface="Arial"/>
                <a:cs typeface="Arial"/>
                <a:sym typeface="Arial"/>
              </a:rPr>
              <a:t>Leveraged Streamlit to build dynamic website with data science and machine learning capabilities that accept user inputs, process and perform operations on a dynamic website.</a:t>
            </a:r>
            <a:br>
              <a:rPr lang="en-US" sz="1200" dirty="0">
                <a:solidFill>
                  <a:schemeClr val="dk1"/>
                </a:solidFill>
                <a:latin typeface="Arial"/>
                <a:ea typeface="Arial"/>
                <a:cs typeface="Arial"/>
                <a:sym typeface="Arial"/>
              </a:rPr>
            </a:br>
            <a:r>
              <a:rPr lang="en-US" sz="1200" dirty="0">
                <a:solidFill>
                  <a:schemeClr val="dk1"/>
                </a:solidFill>
                <a:latin typeface="Arial"/>
                <a:ea typeface="Arial"/>
                <a:cs typeface="Arial"/>
                <a:sym typeface="Arial"/>
              </a:rPr>
              <a:t>-The user can type a tweet into the input box and press Enter. The specific category to which the tweet fits will be provided by the Bullying </a:t>
            </a:r>
            <a:r>
              <a:rPr lang="en-US" sz="1200" dirty="0" err="1">
                <a:solidFill>
                  <a:schemeClr val="dk1"/>
                </a:solidFill>
                <a:latin typeface="Arial"/>
                <a:ea typeface="Arial"/>
                <a:cs typeface="Arial"/>
                <a:sym typeface="Arial"/>
              </a:rPr>
              <a:t>Predictor.Age</a:t>
            </a:r>
            <a:r>
              <a:rPr lang="en-US" sz="1200">
                <a:solidFill>
                  <a:schemeClr val="dk1"/>
                </a:solidFill>
                <a:latin typeface="Arial"/>
                <a:ea typeface="Arial"/>
                <a:cs typeface="Arial"/>
                <a:sym typeface="Arial"/>
              </a:rPr>
              <a:t>, Gender, Ethnicity, Religion, and Not Bullying are the predictor categories.</a:t>
            </a:r>
          </a:p>
          <a:p>
            <a:pPr marL="228600" indent="0" algn="l">
              <a:buFont typeface="Arial" panose="020B0604020202020204" pitchFamily="34" charset="0"/>
              <a:buNone/>
            </a:pPr>
            <a:endParaRPr lang="en-US" b="0" i="0" dirty="0">
              <a:solidFill>
                <a:srgbClr val="D1D5DB"/>
              </a:solidFill>
              <a:effectLst/>
              <a:latin typeface="Söhne"/>
            </a:endParaRPr>
          </a:p>
        </p:txBody>
      </p:sp>
      <p:sp>
        <p:nvSpPr>
          <p:cNvPr id="270" name="Google Shape;270;g1e27564fdb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27564fdb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1e27564fdb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D1D5DB"/>
                </a:solidFill>
                <a:latin typeface="Arial"/>
                <a:ea typeface="Arial"/>
                <a:cs typeface="Arial"/>
                <a:sym typeface="Arial"/>
              </a:rPr>
              <a:t>Why fine tuning is important?</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 The hyperparameters are the settings that are not learned by the algorithm during training, such as the kernel type, kernel coefficient, regularization parameter, and so on. Fine-tuning involves selecting the optimal values for these hyperparameters, which can have a significant impact on the performance of the model.</a:t>
            </a:r>
            <a:br>
              <a:rPr lang="en-US" b="0" i="0">
                <a:solidFill>
                  <a:srgbClr val="D1D5DB"/>
                </a:solidFill>
                <a:latin typeface="Arial"/>
                <a:ea typeface="Arial"/>
                <a:cs typeface="Arial"/>
                <a:sym typeface="Arial"/>
              </a:rPr>
            </a:br>
            <a:r>
              <a:rPr lang="en-US" b="0" i="0">
                <a:solidFill>
                  <a:srgbClr val="D1D5DB"/>
                </a:solidFill>
                <a:latin typeface="Arial"/>
                <a:ea typeface="Arial"/>
                <a:cs typeface="Arial"/>
                <a:sym typeface="Arial"/>
              </a:rPr>
              <a:t>Improved performance: Fine-tuning the hyperparameters can result in a more accurate and effective model, as the optimal settings can help the model better capture the underlying patterns in the data.</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Generalization: Fine-tuning can help to improve the generalization of the model, as the optimal hyperparameters can help to prevent overfitting on the training data and improve the model's ability to generalize to new, unseen data.</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Adaptability: Fine-tuning allows the model to be adapted to the specific characteristics of the dataset and the problem at hand. Different datasets may require different hyperparameter settings to achieve optimal performance, and fine-tuning allows for this customization.</a:t>
            </a:r>
            <a:endParaRPr/>
          </a:p>
          <a:p>
            <a:pPr marL="0" lvl="0" indent="-76200" algn="l" rtl="0">
              <a:spcBef>
                <a:spcPts val="0"/>
              </a:spcBef>
              <a:spcAft>
                <a:spcPts val="0"/>
              </a:spcAft>
              <a:buClr>
                <a:srgbClr val="D1D5DB"/>
              </a:buClr>
              <a:buSzPts val="1200"/>
              <a:buFont typeface="Calibri"/>
              <a:buAutoNum type="arabicPeriod"/>
            </a:pPr>
            <a:r>
              <a:rPr lang="en-US" b="0" i="0">
                <a:solidFill>
                  <a:srgbClr val="D1D5DB"/>
                </a:solidFill>
                <a:latin typeface="Arial"/>
                <a:ea typeface="Arial"/>
                <a:cs typeface="Arial"/>
                <a:sym typeface="Arial"/>
              </a:rPr>
              <a:t>Efficiency: Fine-tuning can help to optimize the computational efficiency of the model, by selecting the hyperparameters that lead to the fastest and most efficient training and prediction.</a:t>
            </a:r>
            <a:endParaRPr/>
          </a:p>
          <a:p>
            <a:pPr marL="0" lvl="0" indent="0" algn="l" rtl="0">
              <a:spcBef>
                <a:spcPts val="0"/>
              </a:spcBef>
              <a:spcAft>
                <a:spcPts val="0"/>
              </a:spcAft>
              <a:buNone/>
            </a:pPr>
            <a:br>
              <a:rPr lang="en-US"/>
            </a:br>
            <a:r>
              <a:rPr lang="en-US" b="0" i="0">
                <a:solidFill>
                  <a:srgbClr val="D1D5DB"/>
                </a:solidFill>
                <a:latin typeface="Arial"/>
                <a:ea typeface="Arial"/>
                <a:cs typeface="Arial"/>
                <a:sym typeface="Arial"/>
              </a:rPr>
              <a:t>Overall, fine-tuning of SVM is an important step in the machine learning workflow, as it allows for the optimization of the hyperparameters and the improvement of the model's performance, generalization, adaptability, and efficiency.</a:t>
            </a:r>
            <a:endParaRPr/>
          </a:p>
        </p:txBody>
      </p:sp>
      <p:sp>
        <p:nvSpPr>
          <p:cNvPr id="280" name="Google Shape;280;g1e27564fdb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27564fdb3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1e27564fdb3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5DB"/>
                </a:solidFill>
                <a:effectLst/>
                <a:latin typeface="Söhne"/>
              </a:rPr>
              <a:t>In conclusion, machine learning models have shown promise in addressing the issue of cyberbullying. These models can analyze large volumes of online content and detect harmful language and behavior that might be missed by human moderators. However, these models are not a silver bullet and require ongoing refinement and improvement to address the complexities and nuances of language.</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Moreover, a user friendly web application for addressing cyberbullying can be an effective tool for promoting online safety and creating a more positive online environment. Such an application can provide a platform for users to report instances of cyberbullying, access resources for support and intervention, and connect with others who have had similar experiences.</a:t>
            </a:r>
            <a:endParaRPr dirty="0"/>
          </a:p>
        </p:txBody>
      </p:sp>
      <p:sp>
        <p:nvSpPr>
          <p:cNvPr id="289" name="Google Shape;289;g1e27564fdb3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e27564fdb3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1e27564fdb3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D1D5DB"/>
                </a:solidFill>
                <a:effectLst/>
                <a:latin typeface="Söhne"/>
              </a:rPr>
              <a:t>Multimodal analysis: Currently, most machine learning models focus on analyzing text-based content. However, cyberbullying can also occur through images, videos, and audio.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Real-time detection and response: Cyberbullying can have immediate and lasting impacts on victims. Future work should focus on developing machine learning models that can detect cyberbullying in real-time and provide immediate responses, such as notifying moderators or blocking harmful content.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D1D5DB"/>
                </a:solidFill>
                <a:effectLst/>
                <a:latin typeface="Söhne"/>
              </a:rPr>
              <a:t>Ethical considerations: Machine learning models for cyberbullying detection raise ethical concerns around privacy, bias, and fairness. Future work should focus on developing models that are transparent and accountable, and that address these ethical considerations.</a:t>
            </a:r>
          </a:p>
          <a:p>
            <a:pPr marL="0" lvl="0" indent="0" algn="l" rtl="0">
              <a:spcBef>
                <a:spcPts val="0"/>
              </a:spcBef>
              <a:spcAft>
                <a:spcPts val="0"/>
              </a:spcAft>
              <a:buNone/>
            </a:pPr>
            <a:endParaRPr dirty="0"/>
          </a:p>
        </p:txBody>
      </p:sp>
      <p:sp>
        <p:nvSpPr>
          <p:cNvPr id="299" name="Google Shape;299;g1e27564fdb3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8" name="Google Shape;30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9" name="Google Shape;19;p18"/>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22" name="Google Shape;22;p18"/>
          <p:cNvGrpSpPr/>
          <p:nvPr/>
        </p:nvGrpSpPr>
        <p:grpSpPr>
          <a:xfrm>
            <a:off x="752858" y="744469"/>
            <a:ext cx="10674117" cy="5349671"/>
            <a:chOff x="752858" y="744469"/>
            <a:chExt cx="10674117" cy="5349671"/>
          </a:xfrm>
        </p:grpSpPr>
        <p:sp>
          <p:nvSpPr>
            <p:cNvPr id="23" name="Google Shape;23;p18"/>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18"/>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0"/>
        <p:cNvGrpSpPr/>
        <p:nvPr/>
      </p:nvGrpSpPr>
      <p:grpSpPr>
        <a:xfrm>
          <a:off x="0" y="0"/>
          <a:ext cx="0" cy="0"/>
          <a:chOff x="0" y="0"/>
          <a:chExt cx="0" cy="0"/>
        </a:xfrm>
      </p:grpSpPr>
      <p:sp>
        <p:nvSpPr>
          <p:cNvPr id="81" name="Google Shape;81;p29"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9"/>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9"/>
          <p:cNvSpPr>
            <a:spLocks noGrp="1"/>
          </p:cNvSpPr>
          <p:nvPr>
            <p:ph type="pic" idx="2"/>
          </p:nvPr>
        </p:nvSpPr>
        <p:spPr>
          <a:xfrm>
            <a:off x="5532120" y="0"/>
            <a:ext cx="6659880" cy="6857999"/>
          </a:xfrm>
          <a:prstGeom prst="rect">
            <a:avLst/>
          </a:prstGeom>
          <a:noFill/>
          <a:ln>
            <a:noFill/>
          </a:ln>
        </p:spPr>
      </p:sp>
      <p:sp>
        <p:nvSpPr>
          <p:cNvPr id="84" name="Google Shape;84;p29"/>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85" name="Google Shape;85;p29"/>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9"/>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9"/>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29"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3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0"/>
          <p:cNvSpPr txBox="1">
            <a:spLocks noGrp="1"/>
          </p:cNvSpPr>
          <p:nvPr>
            <p:ph type="body" idx="1"/>
          </p:nvPr>
        </p:nvSpPr>
        <p:spPr>
          <a:xfrm rot="5400000">
            <a:off x="4386263" y="-719137"/>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92" name="Google Shape;92;p30"/>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0"/>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31"/>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1"/>
          <p:cNvSpPr txBox="1">
            <a:spLocks noGrp="1"/>
          </p:cNvSpPr>
          <p:nvPr>
            <p:ph type="body" idx="1"/>
          </p:nvPr>
        </p:nvSpPr>
        <p:spPr>
          <a:xfrm rot="5400000">
            <a:off x="2839799" y="-844042"/>
            <a:ext cx="5243244" cy="817964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98" name="Google Shape;98;p3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lt2"/>
              </a:buClr>
              <a:buSzPts val="1800"/>
              <a:buChar char="■"/>
              <a:defRPr/>
            </a:lvl1pPr>
            <a:lvl2pPr marL="914400" lvl="1" indent="-342900" algn="l">
              <a:lnSpc>
                <a:spcPct val="94000"/>
              </a:lnSpc>
              <a:spcBef>
                <a:spcPts val="500"/>
              </a:spcBef>
              <a:spcAft>
                <a:spcPts val="0"/>
              </a:spcAft>
              <a:buClr>
                <a:schemeClr val="lt2"/>
              </a:buClr>
              <a:buSzPts val="1800"/>
              <a:buChar char="–"/>
              <a:defRPr/>
            </a:lvl2pPr>
            <a:lvl3pPr marL="1371600" lvl="2" indent="-342900" algn="l">
              <a:lnSpc>
                <a:spcPct val="94000"/>
              </a:lnSpc>
              <a:spcBef>
                <a:spcPts val="500"/>
              </a:spcBef>
              <a:spcAft>
                <a:spcPts val="0"/>
              </a:spcAft>
              <a:buClr>
                <a:schemeClr val="lt2"/>
              </a:buClr>
              <a:buSzPts val="1800"/>
              <a:buChar char="■"/>
              <a:defRPr/>
            </a:lvl3pPr>
            <a:lvl4pPr marL="1828800" lvl="3" indent="-342900" algn="l">
              <a:lnSpc>
                <a:spcPct val="94000"/>
              </a:lnSpc>
              <a:spcBef>
                <a:spcPts val="500"/>
              </a:spcBef>
              <a:spcAft>
                <a:spcPts val="0"/>
              </a:spcAft>
              <a:buClr>
                <a:schemeClr val="lt2"/>
              </a:buClr>
              <a:buSzPts val="1800"/>
              <a:buChar char="–"/>
              <a:defRPr/>
            </a:lvl4pPr>
            <a:lvl5pPr marL="2286000" lvl="4" indent="-342900" algn="l">
              <a:lnSpc>
                <a:spcPct val="94000"/>
              </a:lnSpc>
              <a:spcBef>
                <a:spcPts val="500"/>
              </a:spcBef>
              <a:spcAft>
                <a:spcPts val="0"/>
              </a:spcAft>
              <a:buClr>
                <a:schemeClr val="lt2"/>
              </a:buClr>
              <a:buSzPts val="1800"/>
              <a:buChar char="■"/>
              <a:defRPr/>
            </a:lvl5pPr>
            <a:lvl6pPr marL="2743200" lvl="5" indent="-342900" algn="l">
              <a:lnSpc>
                <a:spcPct val="94000"/>
              </a:lnSpc>
              <a:spcBef>
                <a:spcPts val="500"/>
              </a:spcBef>
              <a:spcAft>
                <a:spcPts val="0"/>
              </a:spcAft>
              <a:buClr>
                <a:schemeClr val="lt2"/>
              </a:buClr>
              <a:buSzPts val="1800"/>
              <a:buChar char="–"/>
              <a:defRPr/>
            </a:lvl6pPr>
            <a:lvl7pPr marL="3200400" lvl="6" indent="-342900" algn="l">
              <a:lnSpc>
                <a:spcPct val="94000"/>
              </a:lnSpc>
              <a:spcBef>
                <a:spcPts val="500"/>
              </a:spcBef>
              <a:spcAft>
                <a:spcPts val="0"/>
              </a:spcAft>
              <a:buClr>
                <a:schemeClr val="lt2"/>
              </a:buClr>
              <a:buSzPts val="1800"/>
              <a:buChar char="■"/>
              <a:defRPr/>
            </a:lvl7pPr>
            <a:lvl8pPr marL="3657600" lvl="7" indent="-342900" algn="l">
              <a:lnSpc>
                <a:spcPct val="94000"/>
              </a:lnSpc>
              <a:spcBef>
                <a:spcPts val="500"/>
              </a:spcBef>
              <a:spcAft>
                <a:spcPts val="0"/>
              </a:spcAft>
              <a:buClr>
                <a:schemeClr val="lt2"/>
              </a:buClr>
              <a:buSzPts val="1800"/>
              <a:buChar char="–"/>
              <a:defRPr/>
            </a:lvl8pPr>
            <a:lvl9pPr marL="4114800" lvl="8" indent="-342900" algn="l">
              <a:lnSpc>
                <a:spcPct val="94000"/>
              </a:lnSpc>
              <a:spcBef>
                <a:spcPts val="500"/>
              </a:spcBef>
              <a:spcAft>
                <a:spcPts val="200"/>
              </a:spcAft>
              <a:buClr>
                <a:schemeClr val="lt2"/>
              </a:buClr>
              <a:buSzPts val="1800"/>
              <a:buChar char="■"/>
              <a:defRPr/>
            </a:lvl9pPr>
          </a:lstStyle>
          <a:p>
            <a:endParaRPr/>
          </a:p>
        </p:txBody>
      </p:sp>
      <p:sp>
        <p:nvSpPr>
          <p:cNvPr id="111" name="Google Shape;111;p2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5"/>
        <p:cNvGrpSpPr/>
        <p:nvPr/>
      </p:nvGrpSpPr>
      <p:grpSpPr>
        <a:xfrm>
          <a:off x="0" y="0"/>
          <a:ext cx="0" cy="0"/>
          <a:chOff x="0" y="0"/>
          <a:chExt cx="0" cy="0"/>
        </a:xfrm>
      </p:grpSpPr>
      <p:sp>
        <p:nvSpPr>
          <p:cNvPr id="26" name="Google Shape;26;p22"/>
          <p:cNvSpPr/>
          <p:nvPr/>
        </p:nvSpPr>
        <p:spPr>
          <a:xfrm>
            <a:off x="10000" y="0"/>
            <a:ext cx="121764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Libre Franklin"/>
              <a:buNone/>
            </a:pPr>
            <a:endParaRPr sz="2400">
              <a:solidFill>
                <a:schemeClr val="dk1"/>
              </a:solidFill>
              <a:latin typeface="Libre Franklin"/>
              <a:ea typeface="Libre Franklin"/>
              <a:cs typeface="Libre Franklin"/>
              <a:sym typeface="Libre Franklin"/>
            </a:endParaRPr>
          </a:p>
        </p:txBody>
      </p:sp>
      <p:cxnSp>
        <p:nvCxnSpPr>
          <p:cNvPr id="27" name="Google Shape;27;p22"/>
          <p:cNvCxnSpPr/>
          <p:nvPr/>
        </p:nvCxnSpPr>
        <p:spPr>
          <a:xfrm>
            <a:off x="1121800" y="614537"/>
            <a:ext cx="0" cy="5682400"/>
          </a:xfrm>
          <a:prstGeom prst="straightConnector1">
            <a:avLst/>
          </a:prstGeom>
          <a:noFill/>
          <a:ln w="38100" cap="flat" cmpd="sng">
            <a:solidFill>
              <a:srgbClr val="FFFFFF"/>
            </a:solidFill>
            <a:prstDash val="solid"/>
            <a:round/>
            <a:headEnd type="none" w="sm" len="sm"/>
            <a:tailEnd type="none" w="sm" len="sm"/>
          </a:ln>
        </p:spPr>
      </p:cxnSp>
      <p:cxnSp>
        <p:nvCxnSpPr>
          <p:cNvPr id="28" name="Google Shape;28;p22"/>
          <p:cNvCxnSpPr/>
          <p:nvPr/>
        </p:nvCxnSpPr>
        <p:spPr>
          <a:xfrm>
            <a:off x="11116900" y="614537"/>
            <a:ext cx="0" cy="5682400"/>
          </a:xfrm>
          <a:prstGeom prst="straightConnector1">
            <a:avLst/>
          </a:prstGeom>
          <a:noFill/>
          <a:ln w="38100" cap="flat" cmpd="sng">
            <a:solidFill>
              <a:srgbClr val="FFFFFF"/>
            </a:solidFill>
            <a:prstDash val="solid"/>
            <a:round/>
            <a:headEnd type="none" w="sm" len="sm"/>
            <a:tailEnd type="none" w="sm" len="sm"/>
          </a:ln>
        </p:spPr>
      </p:cxnSp>
      <p:sp>
        <p:nvSpPr>
          <p:cNvPr id="29" name="Google Shape;29;p22"/>
          <p:cNvSpPr/>
          <p:nvPr/>
        </p:nvSpPr>
        <p:spPr>
          <a:xfrm rot="-5400000">
            <a:off x="5769600" y="1138067"/>
            <a:ext cx="644000" cy="569600"/>
          </a:xfrm>
          <a:prstGeom prst="hexagon">
            <a:avLst>
              <a:gd name="adj" fmla="val 28666"/>
              <a:gd name="vf" fmla="val 115470"/>
            </a:avLst>
          </a:prstGeom>
          <a:noFill/>
          <a:ln w="3810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Libre Franklin"/>
              <a:buNone/>
            </a:pPr>
            <a:endParaRPr sz="2400">
              <a:solidFill>
                <a:schemeClr val="dk1"/>
              </a:solidFill>
              <a:latin typeface="Libre Franklin"/>
              <a:ea typeface="Libre Franklin"/>
              <a:cs typeface="Libre Franklin"/>
              <a:sym typeface="Libre Franklin"/>
            </a:endParaRPr>
          </a:p>
        </p:txBody>
      </p:sp>
      <p:sp>
        <p:nvSpPr>
          <p:cNvPr id="30" name="Google Shape;30;p22"/>
          <p:cNvSpPr txBox="1">
            <a:spLocks noGrp="1"/>
          </p:cNvSpPr>
          <p:nvPr>
            <p:ph type="ctrTitle"/>
          </p:nvPr>
        </p:nvSpPr>
        <p:spPr>
          <a:xfrm>
            <a:off x="2510833" y="1929667"/>
            <a:ext cx="7201200" cy="262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rgbClr val="343C44"/>
              </a:buClr>
              <a:buSzPts val="3600"/>
              <a:buFont typeface="Libre Franklin"/>
              <a:buNone/>
              <a:defRPr sz="4800" b="1">
                <a:solidFill>
                  <a:srgbClr val="343C44"/>
                </a:solidFill>
              </a:defRPr>
            </a:lvl1pPr>
            <a:lvl2pPr lvl="1" algn="ctr">
              <a:lnSpc>
                <a:spcPct val="100000"/>
              </a:lnSpc>
              <a:spcBef>
                <a:spcPts val="0"/>
              </a:spcBef>
              <a:spcAft>
                <a:spcPts val="0"/>
              </a:spcAft>
              <a:buClr>
                <a:srgbClr val="343C44"/>
              </a:buClr>
              <a:buSzPts val="3600"/>
              <a:buNone/>
              <a:defRPr sz="4800" b="1">
                <a:solidFill>
                  <a:srgbClr val="343C44"/>
                </a:solidFill>
              </a:defRPr>
            </a:lvl2pPr>
            <a:lvl3pPr lvl="2" algn="ctr">
              <a:lnSpc>
                <a:spcPct val="100000"/>
              </a:lnSpc>
              <a:spcBef>
                <a:spcPts val="0"/>
              </a:spcBef>
              <a:spcAft>
                <a:spcPts val="0"/>
              </a:spcAft>
              <a:buClr>
                <a:srgbClr val="343C44"/>
              </a:buClr>
              <a:buSzPts val="3600"/>
              <a:buNone/>
              <a:defRPr sz="4800" b="1">
                <a:solidFill>
                  <a:srgbClr val="343C44"/>
                </a:solidFill>
              </a:defRPr>
            </a:lvl3pPr>
            <a:lvl4pPr lvl="3" algn="ctr">
              <a:lnSpc>
                <a:spcPct val="100000"/>
              </a:lnSpc>
              <a:spcBef>
                <a:spcPts val="0"/>
              </a:spcBef>
              <a:spcAft>
                <a:spcPts val="0"/>
              </a:spcAft>
              <a:buClr>
                <a:srgbClr val="343C44"/>
              </a:buClr>
              <a:buSzPts val="3600"/>
              <a:buNone/>
              <a:defRPr sz="4800" b="1">
                <a:solidFill>
                  <a:srgbClr val="343C44"/>
                </a:solidFill>
              </a:defRPr>
            </a:lvl4pPr>
            <a:lvl5pPr lvl="4" algn="ctr">
              <a:lnSpc>
                <a:spcPct val="100000"/>
              </a:lnSpc>
              <a:spcBef>
                <a:spcPts val="0"/>
              </a:spcBef>
              <a:spcAft>
                <a:spcPts val="0"/>
              </a:spcAft>
              <a:buClr>
                <a:srgbClr val="343C44"/>
              </a:buClr>
              <a:buSzPts val="3600"/>
              <a:buNone/>
              <a:defRPr sz="4800" b="1">
                <a:solidFill>
                  <a:srgbClr val="343C44"/>
                </a:solidFill>
              </a:defRPr>
            </a:lvl5pPr>
            <a:lvl6pPr lvl="5" algn="ctr">
              <a:lnSpc>
                <a:spcPct val="100000"/>
              </a:lnSpc>
              <a:spcBef>
                <a:spcPts val="0"/>
              </a:spcBef>
              <a:spcAft>
                <a:spcPts val="0"/>
              </a:spcAft>
              <a:buClr>
                <a:srgbClr val="343C44"/>
              </a:buClr>
              <a:buSzPts val="3600"/>
              <a:buNone/>
              <a:defRPr sz="4800" b="1">
                <a:solidFill>
                  <a:srgbClr val="343C44"/>
                </a:solidFill>
              </a:defRPr>
            </a:lvl6pPr>
            <a:lvl7pPr lvl="6" algn="ctr">
              <a:lnSpc>
                <a:spcPct val="100000"/>
              </a:lnSpc>
              <a:spcBef>
                <a:spcPts val="0"/>
              </a:spcBef>
              <a:spcAft>
                <a:spcPts val="0"/>
              </a:spcAft>
              <a:buClr>
                <a:srgbClr val="343C44"/>
              </a:buClr>
              <a:buSzPts val="3600"/>
              <a:buNone/>
              <a:defRPr sz="4800" b="1">
                <a:solidFill>
                  <a:srgbClr val="343C44"/>
                </a:solidFill>
              </a:defRPr>
            </a:lvl7pPr>
            <a:lvl8pPr lvl="7" algn="ctr">
              <a:lnSpc>
                <a:spcPct val="100000"/>
              </a:lnSpc>
              <a:spcBef>
                <a:spcPts val="0"/>
              </a:spcBef>
              <a:spcAft>
                <a:spcPts val="0"/>
              </a:spcAft>
              <a:buClr>
                <a:srgbClr val="343C44"/>
              </a:buClr>
              <a:buSzPts val="3600"/>
              <a:buNone/>
              <a:defRPr sz="4800" b="1">
                <a:solidFill>
                  <a:srgbClr val="343C44"/>
                </a:solidFill>
              </a:defRPr>
            </a:lvl8pPr>
            <a:lvl9pPr lvl="8" algn="ctr">
              <a:lnSpc>
                <a:spcPct val="100000"/>
              </a:lnSpc>
              <a:spcBef>
                <a:spcPts val="0"/>
              </a:spcBef>
              <a:spcAft>
                <a:spcPts val="0"/>
              </a:spcAft>
              <a:buClr>
                <a:srgbClr val="343C44"/>
              </a:buClr>
              <a:buSzPts val="3600"/>
              <a:buNone/>
              <a:defRPr sz="4800" b="1">
                <a:solidFill>
                  <a:srgbClr val="343C44"/>
                </a:solidFill>
              </a:defRPr>
            </a:lvl9pPr>
          </a:lstStyle>
          <a:p>
            <a:endParaRPr/>
          </a:p>
        </p:txBody>
      </p:sp>
      <p:sp>
        <p:nvSpPr>
          <p:cNvPr id="31" name="Google Shape;31;p22"/>
          <p:cNvSpPr txBox="1">
            <a:spLocks noGrp="1"/>
          </p:cNvSpPr>
          <p:nvPr>
            <p:ph type="subTitle" idx="1"/>
          </p:nvPr>
        </p:nvSpPr>
        <p:spPr>
          <a:xfrm>
            <a:off x="3239800" y="4658200"/>
            <a:ext cx="5716800" cy="1050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FFFFFF"/>
              </a:buClr>
              <a:buSzPts val="1800"/>
              <a:buNone/>
              <a:defRPr sz="2400">
                <a:solidFill>
                  <a:srgbClr val="FFFFFF"/>
                </a:solidFill>
              </a:defRPr>
            </a:lvl1pPr>
            <a:lvl2pPr lvl="1" algn="ctr">
              <a:lnSpc>
                <a:spcPct val="100000"/>
              </a:lnSpc>
              <a:spcBef>
                <a:spcPts val="0"/>
              </a:spcBef>
              <a:spcAft>
                <a:spcPts val="0"/>
              </a:spcAft>
              <a:buClr>
                <a:srgbClr val="FFFFFF"/>
              </a:buClr>
              <a:buSzPts val="1800"/>
              <a:buNone/>
              <a:defRPr sz="2400">
                <a:solidFill>
                  <a:srgbClr val="FFFFFF"/>
                </a:solidFill>
              </a:defRPr>
            </a:lvl2pPr>
            <a:lvl3pPr lvl="2" algn="ctr">
              <a:lnSpc>
                <a:spcPct val="100000"/>
              </a:lnSpc>
              <a:spcBef>
                <a:spcPts val="0"/>
              </a:spcBef>
              <a:spcAft>
                <a:spcPts val="0"/>
              </a:spcAft>
              <a:buClr>
                <a:srgbClr val="FFFFFF"/>
              </a:buClr>
              <a:buSzPts val="1800"/>
              <a:buNone/>
              <a:defRPr sz="2400">
                <a:solidFill>
                  <a:srgbClr val="FFFFFF"/>
                </a:solidFill>
              </a:defRPr>
            </a:lvl3pPr>
            <a:lvl4pPr lvl="3" algn="ctr">
              <a:lnSpc>
                <a:spcPct val="100000"/>
              </a:lnSpc>
              <a:spcBef>
                <a:spcPts val="0"/>
              </a:spcBef>
              <a:spcAft>
                <a:spcPts val="0"/>
              </a:spcAft>
              <a:buClr>
                <a:srgbClr val="FFFFFF"/>
              </a:buClr>
              <a:buSzPts val="1800"/>
              <a:buNone/>
              <a:defRPr sz="2400">
                <a:solidFill>
                  <a:srgbClr val="FFFFFF"/>
                </a:solidFill>
              </a:defRPr>
            </a:lvl4pPr>
            <a:lvl5pPr lvl="4" algn="ctr">
              <a:lnSpc>
                <a:spcPct val="100000"/>
              </a:lnSpc>
              <a:spcBef>
                <a:spcPts val="0"/>
              </a:spcBef>
              <a:spcAft>
                <a:spcPts val="0"/>
              </a:spcAft>
              <a:buClr>
                <a:srgbClr val="FFFFFF"/>
              </a:buClr>
              <a:buSzPts val="1800"/>
              <a:buNone/>
              <a:defRPr sz="2400">
                <a:solidFill>
                  <a:srgbClr val="FFFFFF"/>
                </a:solidFill>
              </a:defRPr>
            </a:lvl5pPr>
            <a:lvl6pPr lvl="5" algn="ctr">
              <a:lnSpc>
                <a:spcPct val="100000"/>
              </a:lnSpc>
              <a:spcBef>
                <a:spcPts val="0"/>
              </a:spcBef>
              <a:spcAft>
                <a:spcPts val="0"/>
              </a:spcAft>
              <a:buClr>
                <a:srgbClr val="FFFFFF"/>
              </a:buClr>
              <a:buSzPts val="1800"/>
              <a:buNone/>
              <a:defRPr sz="2400">
                <a:solidFill>
                  <a:srgbClr val="FFFFFF"/>
                </a:solidFill>
              </a:defRPr>
            </a:lvl6pPr>
            <a:lvl7pPr lvl="6" algn="ctr">
              <a:lnSpc>
                <a:spcPct val="100000"/>
              </a:lnSpc>
              <a:spcBef>
                <a:spcPts val="0"/>
              </a:spcBef>
              <a:spcAft>
                <a:spcPts val="0"/>
              </a:spcAft>
              <a:buClr>
                <a:srgbClr val="FFFFFF"/>
              </a:buClr>
              <a:buSzPts val="1800"/>
              <a:buNone/>
              <a:defRPr sz="2400">
                <a:solidFill>
                  <a:srgbClr val="FFFFFF"/>
                </a:solidFill>
              </a:defRPr>
            </a:lvl7pPr>
            <a:lvl8pPr lvl="7" algn="ctr">
              <a:lnSpc>
                <a:spcPct val="100000"/>
              </a:lnSpc>
              <a:spcBef>
                <a:spcPts val="0"/>
              </a:spcBef>
              <a:spcAft>
                <a:spcPts val="0"/>
              </a:spcAft>
              <a:buClr>
                <a:srgbClr val="FFFFFF"/>
              </a:buClr>
              <a:buSzPts val="1800"/>
              <a:buNone/>
              <a:defRPr sz="2400">
                <a:solidFill>
                  <a:srgbClr val="FFFFFF"/>
                </a:solidFill>
              </a:defRPr>
            </a:lvl8pPr>
            <a:lvl9pPr lvl="8" algn="ctr">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32" name="Google Shape;32;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1pPr>
            <a:lvl2pPr marL="0" lvl="1"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2pPr>
            <a:lvl3pPr marL="0" lvl="2"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3pPr>
            <a:lvl4pPr marL="0" lvl="3"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4pPr>
            <a:lvl5pPr marL="0" lvl="4"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5pPr>
            <a:lvl6pPr marL="0" lvl="5"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6pPr>
            <a:lvl7pPr marL="0" lvl="6"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7pPr>
            <a:lvl8pPr marL="0" lvl="7"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8pPr>
            <a:lvl9pPr marL="0" lvl="8" indent="0" algn="r">
              <a:lnSpc>
                <a:spcPct val="100000"/>
              </a:lnSpc>
              <a:spcAft>
                <a:spcPts val="0"/>
              </a:spcAft>
              <a:buClr>
                <a:srgbClr val="434343"/>
              </a:buClr>
              <a:buSzPts val="1333"/>
              <a:buFont typeface="Libre Franklin"/>
              <a:buNone/>
              <a:defRPr sz="1333">
                <a:solidFill>
                  <a:srgbClr val="434343"/>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6" name="Google Shape;36;p20"/>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9"/>
        <p:cNvGrpSpPr/>
        <p:nvPr/>
      </p:nvGrpSpPr>
      <p:grpSpPr>
        <a:xfrm>
          <a:off x="0" y="0"/>
          <a:ext cx="0" cy="0"/>
          <a:chOff x="0" y="0"/>
          <a:chExt cx="0" cy="0"/>
        </a:xfrm>
      </p:grpSpPr>
      <p:sp>
        <p:nvSpPr>
          <p:cNvPr id="40" name="Google Shape;40;p23"/>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3"/>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42" name="Google Shape;42;p23"/>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23"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4"/>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9" name="Google Shape;49;p24"/>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0" name="Google Shape;50;p2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6" name="Google Shape;56;p25"/>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7" name="Google Shape;57;p25"/>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8" name="Google Shape;58;p25"/>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9" name="Google Shape;59;p2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2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28"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8"/>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75" name="Google Shape;75;p28"/>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6" name="Google Shape;76;p28"/>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28"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1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1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7"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lt2"/>
              </a:buClr>
              <a:buSzPts val="4400"/>
              <a:buFont typeface="Libre Franklin"/>
              <a:buNone/>
              <a:defRPr sz="4400" b="0" i="0" u="none" strike="noStrike" cap="non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19"/>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lt2"/>
              </a:buClr>
              <a:buSzPts val="2000"/>
              <a:buFont typeface="Libre Franklin"/>
              <a:buChar char="■"/>
              <a:defRPr sz="2000" b="0" i="0" u="none" strike="noStrike" cap="none">
                <a:solidFill>
                  <a:schemeClr val="lt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lt2"/>
              </a:buClr>
              <a:buSzPts val="2000"/>
              <a:buFont typeface="Libre Franklin"/>
              <a:buChar char="–"/>
              <a:defRPr sz="2000" b="0" i="1" u="none" strike="noStrike" cap="none">
                <a:solidFill>
                  <a:schemeClr val="lt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lt2"/>
              </a:buClr>
              <a:buSzPts val="1800"/>
              <a:buFont typeface="Libre Franklin"/>
              <a:buChar char="■"/>
              <a:defRPr sz="1800" b="0" i="0" u="none" strike="noStrike" cap="none">
                <a:solidFill>
                  <a:schemeClr val="lt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lt2"/>
              </a:buClr>
              <a:buSzPts val="1800"/>
              <a:buFont typeface="Libre Franklin"/>
              <a:buChar char="–"/>
              <a:defRPr sz="1800" b="0" i="1" u="none" strike="noStrike" cap="none">
                <a:solidFill>
                  <a:schemeClr val="lt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lt2"/>
              </a:buClr>
              <a:buSzPts val="1600"/>
              <a:buFont typeface="Libre Franklin"/>
              <a:buChar char="■"/>
              <a:defRPr sz="1600" b="0" i="0" u="none" strike="noStrike" cap="none">
                <a:solidFill>
                  <a:schemeClr val="lt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lt2"/>
              </a:buClr>
              <a:buSzPts val="1600"/>
              <a:buFont typeface="Libre Franklin"/>
              <a:buChar char="–"/>
              <a:defRPr sz="1600" b="0" i="1" u="none" strike="noStrike" cap="none">
                <a:solidFill>
                  <a:schemeClr val="lt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lt2"/>
              </a:buClr>
              <a:buSzPts val="1400"/>
              <a:buFont typeface="Libre Franklin"/>
              <a:buChar char="–"/>
              <a:defRPr sz="1400" b="0" i="1" u="none" strike="noStrike" cap="none">
                <a:solidFill>
                  <a:schemeClr val="lt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9pPr>
          </a:lstStyle>
          <a:p>
            <a:endParaRPr/>
          </a:p>
        </p:txBody>
      </p:sp>
      <p:sp>
        <p:nvSpPr>
          <p:cNvPr id="104" name="Google Shape;104;p19"/>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5" name="Google Shape;105;p19"/>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6" name="Google Shape;106;p19"/>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lt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lt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lt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lt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lt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lt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lt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19" title="Side bar"/>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lnkd.in/d7pfHGT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1"/>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 descr="extreme close up of line chart graphic"/>
          <p:cNvPicPr preferRelativeResize="0"/>
          <p:nvPr/>
        </p:nvPicPr>
        <p:blipFill rotWithShape="1">
          <a:blip r:embed="rId3">
            <a:alphaModFix/>
          </a:blip>
          <a:srcRect t="9975" r="1"/>
          <a:stretch/>
        </p:blipFill>
        <p:spPr>
          <a:xfrm>
            <a:off x="-1" y="10"/>
            <a:ext cx="12188652" cy="6857990"/>
          </a:xfrm>
          <a:prstGeom prst="rect">
            <a:avLst/>
          </a:prstGeom>
          <a:noFill/>
          <a:ln>
            <a:noFill/>
          </a:ln>
        </p:spPr>
      </p:pic>
      <p:sp>
        <p:nvSpPr>
          <p:cNvPr id="120" name="Google Shape;120;p1"/>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21" name="Google Shape;121;p1"/>
          <p:cNvSpPr txBox="1">
            <a:spLocks noGrp="1"/>
          </p:cNvSpPr>
          <p:nvPr>
            <p:ph type="ctrTitle"/>
          </p:nvPr>
        </p:nvSpPr>
        <p:spPr>
          <a:xfrm>
            <a:off x="1371600" y="1929098"/>
            <a:ext cx="9601200" cy="835090"/>
          </a:xfrm>
          <a:prstGeom prst="rect">
            <a:avLst/>
          </a:prstGeom>
          <a:noFill/>
          <a:ln>
            <a:noFill/>
          </a:ln>
        </p:spPr>
        <p:txBody>
          <a:bodyPr spcFirstLastPara="1" wrap="square" lIns="91425" tIns="45700" rIns="91425" bIns="45700" anchor="t" anchorCtr="0">
            <a:normAutofit/>
          </a:bodyPr>
          <a:lstStyle/>
          <a:p>
            <a:pPr marL="0" lvl="0" indent="0" algn="ctr" rtl="0">
              <a:lnSpc>
                <a:spcPct val="89000"/>
              </a:lnSpc>
              <a:spcBef>
                <a:spcPts val="0"/>
              </a:spcBef>
              <a:spcAft>
                <a:spcPts val="0"/>
              </a:spcAft>
              <a:buClr>
                <a:schemeClr val="lt2"/>
              </a:buClr>
              <a:buSzPts val="4400"/>
              <a:buFont typeface="Libre Franklin"/>
              <a:buNone/>
            </a:pPr>
            <a:r>
              <a:rPr lang="en-US" sz="4400">
                <a:solidFill>
                  <a:schemeClr val="lt2"/>
                </a:solidFill>
                <a:highlight>
                  <a:srgbClr val="000000"/>
                </a:highlight>
              </a:rPr>
              <a:t>CYBERBULLYING IN TWITTER</a:t>
            </a:r>
            <a:endParaRPr/>
          </a:p>
        </p:txBody>
      </p:sp>
      <p:sp>
        <p:nvSpPr>
          <p:cNvPr id="122" name="Google Shape;122;p1"/>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txBox="1">
            <a:spLocks noGrp="1"/>
          </p:cNvSpPr>
          <p:nvPr>
            <p:ph type="subTitle" idx="1"/>
          </p:nvPr>
        </p:nvSpPr>
        <p:spPr>
          <a:xfrm>
            <a:off x="1371600" y="3181738"/>
            <a:ext cx="9601200" cy="2685661"/>
          </a:xfrm>
          <a:prstGeom prst="rect">
            <a:avLst/>
          </a:prstGeom>
          <a:noFill/>
          <a:ln>
            <a:noFill/>
          </a:ln>
        </p:spPr>
        <p:txBody>
          <a:bodyPr spcFirstLastPara="1" wrap="square" lIns="91425" tIns="45700" rIns="91425" bIns="45700" anchor="t" anchorCtr="0">
            <a:normAutofit/>
          </a:bodyPr>
          <a:lstStyle/>
          <a:p>
            <a:pPr marL="384048" lvl="0" indent="-384048" algn="ctr" rtl="0">
              <a:lnSpc>
                <a:spcPct val="94000"/>
              </a:lnSpc>
              <a:spcBef>
                <a:spcPts val="0"/>
              </a:spcBef>
              <a:spcAft>
                <a:spcPts val="0"/>
              </a:spcAft>
              <a:buClr>
                <a:schemeClr val="lt2"/>
              </a:buClr>
              <a:buSzPts val="2300"/>
              <a:buNone/>
            </a:pPr>
            <a:r>
              <a:rPr lang="en-US">
                <a:solidFill>
                  <a:schemeClr val="lt2"/>
                </a:solidFill>
                <a:highlight>
                  <a:srgbClr val="000000"/>
                </a:highlight>
              </a:rPr>
              <a:t>By: Karan Ajay Pisay and Srashti Soni</a:t>
            </a:r>
            <a:br>
              <a:rPr lang="en-US">
                <a:solidFill>
                  <a:schemeClr val="lt2"/>
                </a:solidFill>
                <a:highlight>
                  <a:srgbClr val="000000"/>
                </a:highlight>
              </a:rPr>
            </a:br>
            <a:endParaRPr>
              <a:solidFill>
                <a:schemeClr val="lt2"/>
              </a:solidFill>
              <a:highlight>
                <a:srgbClr val="000000"/>
              </a:highlight>
            </a:endParaRPr>
          </a:p>
          <a:p>
            <a:pPr marL="384048" lvl="0" indent="-384048" algn="ctr" rtl="0">
              <a:lnSpc>
                <a:spcPct val="94000"/>
              </a:lnSpc>
              <a:spcBef>
                <a:spcPts val="200"/>
              </a:spcBef>
              <a:spcAft>
                <a:spcPts val="0"/>
              </a:spcAft>
              <a:buClr>
                <a:schemeClr val="lt2"/>
              </a:buClr>
              <a:buSzPts val="2300"/>
              <a:buNone/>
            </a:pPr>
            <a:r>
              <a:rPr lang="en-US">
                <a:solidFill>
                  <a:schemeClr val="lt2"/>
                </a:solidFill>
                <a:highlight>
                  <a:srgbClr val="000000"/>
                </a:highlight>
              </a:rPr>
              <a:t>Under the Guidance of Prof. Ozgur Ozturk</a:t>
            </a:r>
            <a:endParaRPr/>
          </a:p>
          <a:p>
            <a:pPr marL="384048" lvl="0" indent="-384048" algn="ctr" rtl="0">
              <a:lnSpc>
                <a:spcPct val="94000"/>
              </a:lnSpc>
              <a:spcBef>
                <a:spcPts val="200"/>
              </a:spcBef>
              <a:spcAft>
                <a:spcPts val="0"/>
              </a:spcAft>
              <a:buClr>
                <a:schemeClr val="lt2"/>
              </a:buClr>
              <a:buSzPts val="2300"/>
              <a:buNone/>
            </a:pPr>
            <a:r>
              <a:rPr lang="en-US">
                <a:solidFill>
                  <a:schemeClr val="lt2"/>
                </a:solidFill>
                <a:highlight>
                  <a:srgbClr val="000000"/>
                </a:highlight>
              </a:rPr>
              <a:t>Data 606: Capstone In Data Science</a:t>
            </a:r>
            <a:endParaRPr/>
          </a:p>
          <a:p>
            <a:pPr marL="384048" lvl="0" indent="-384048" algn="l" rtl="0">
              <a:lnSpc>
                <a:spcPct val="94000"/>
              </a:lnSpc>
              <a:spcBef>
                <a:spcPts val="200"/>
              </a:spcBef>
              <a:spcAft>
                <a:spcPts val="0"/>
              </a:spcAft>
              <a:buClr>
                <a:schemeClr val="dk2"/>
              </a:buClr>
              <a:buSzPts val="2300"/>
              <a:buNone/>
            </a:pPr>
            <a:endParaRPr>
              <a:solidFill>
                <a:schemeClr val="lt2"/>
              </a:solidFill>
            </a:endParaRPr>
          </a:p>
          <a:p>
            <a:pPr marL="384048" lvl="0" indent="-384048" algn="l" rtl="0">
              <a:lnSpc>
                <a:spcPct val="94000"/>
              </a:lnSpc>
              <a:spcBef>
                <a:spcPts val="200"/>
              </a:spcBef>
              <a:spcAft>
                <a:spcPts val="0"/>
              </a:spcAft>
              <a:buClr>
                <a:schemeClr val="dk2"/>
              </a:buClr>
              <a:buSzPts val="2300"/>
              <a:buNone/>
            </a:pP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0"/>
          <p:cNvSpPr txBox="1">
            <a:spLocks noGrp="1"/>
          </p:cNvSpPr>
          <p:nvPr>
            <p:ph type="body" idx="1"/>
          </p:nvPr>
        </p:nvSpPr>
        <p:spPr>
          <a:xfrm>
            <a:off x="1069675" y="258791"/>
            <a:ext cx="10558733" cy="6124755"/>
          </a:xfrm>
          <a:prstGeom prst="rect">
            <a:avLst/>
          </a:prstGeom>
          <a:noFill/>
          <a:ln>
            <a:noFill/>
          </a:ln>
        </p:spPr>
        <p:txBody>
          <a:bodyPr spcFirstLastPara="1" wrap="square" lIns="91425" tIns="45700" rIns="91425" bIns="45700" anchor="t" anchorCtr="0">
            <a:normAutofit/>
          </a:bodyPr>
          <a:lstStyle/>
          <a:p>
            <a:pPr marL="0" lvl="0" indent="0" algn="l" rtl="0">
              <a:lnSpc>
                <a:spcPct val="94000"/>
              </a:lnSpc>
              <a:spcBef>
                <a:spcPts val="0"/>
              </a:spcBef>
              <a:spcAft>
                <a:spcPts val="0"/>
              </a:spcAft>
              <a:buClr>
                <a:schemeClr val="dk2"/>
              </a:buClr>
              <a:buSzPts val="2000"/>
              <a:buNone/>
            </a:pPr>
            <a:endParaRPr/>
          </a:p>
        </p:txBody>
      </p:sp>
      <p:pic>
        <p:nvPicPr>
          <p:cNvPr id="216" name="Google Shape;216;p10"/>
          <p:cNvPicPr preferRelativeResize="0"/>
          <p:nvPr/>
        </p:nvPicPr>
        <p:blipFill rotWithShape="1">
          <a:blip r:embed="rId3">
            <a:alphaModFix/>
          </a:blip>
          <a:srcRect/>
          <a:stretch/>
        </p:blipFill>
        <p:spPr>
          <a:xfrm>
            <a:off x="1069675" y="1314266"/>
            <a:ext cx="7788315" cy="4229467"/>
          </a:xfrm>
          <a:prstGeom prst="rect">
            <a:avLst/>
          </a:prstGeom>
          <a:noFill/>
          <a:ln>
            <a:noFill/>
          </a:ln>
        </p:spPr>
      </p:pic>
      <p:pic>
        <p:nvPicPr>
          <p:cNvPr id="217" name="Google Shape;217;p10"/>
          <p:cNvPicPr preferRelativeResize="0"/>
          <p:nvPr/>
        </p:nvPicPr>
        <p:blipFill rotWithShape="1">
          <a:blip r:embed="rId4">
            <a:alphaModFix/>
          </a:blip>
          <a:srcRect/>
          <a:stretch/>
        </p:blipFill>
        <p:spPr>
          <a:xfrm>
            <a:off x="10116398" y="1556985"/>
            <a:ext cx="1005927" cy="35283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1"/>
        <p:cNvGrpSpPr/>
        <p:nvPr/>
      </p:nvGrpSpPr>
      <p:grpSpPr>
        <a:xfrm>
          <a:off x="0" y="0"/>
          <a:ext cx="0" cy="0"/>
          <a:chOff x="0" y="0"/>
          <a:chExt cx="0" cy="0"/>
        </a:xfrm>
      </p:grpSpPr>
      <p:sp>
        <p:nvSpPr>
          <p:cNvPr id="222" name="Google Shape;222;p11"/>
          <p:cNvSpPr txBox="1">
            <a:spLocks noGrp="1"/>
          </p:cNvSpPr>
          <p:nvPr>
            <p:ph type="body" idx="1"/>
          </p:nvPr>
        </p:nvSpPr>
        <p:spPr>
          <a:xfrm>
            <a:off x="1371600" y="2286000"/>
            <a:ext cx="3282694"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US"/>
              <a:t>Ethinicity Based Bullying:</a:t>
            </a:r>
            <a:endParaRPr/>
          </a:p>
          <a:p>
            <a:pPr marL="384048" lvl="0" indent="-257048" algn="l" rtl="0">
              <a:lnSpc>
                <a:spcPct val="94000"/>
              </a:lnSpc>
              <a:spcBef>
                <a:spcPts val="1200"/>
              </a:spcBef>
              <a:spcAft>
                <a:spcPts val="0"/>
              </a:spcAft>
              <a:buClr>
                <a:schemeClr val="dk2"/>
              </a:buClr>
              <a:buSzPts val="2000"/>
              <a:buNone/>
            </a:pPr>
            <a:endParaRPr/>
          </a:p>
        </p:txBody>
      </p:sp>
      <p:pic>
        <p:nvPicPr>
          <p:cNvPr id="223" name="Google Shape;223;p11"/>
          <p:cNvPicPr preferRelativeResize="0"/>
          <p:nvPr/>
        </p:nvPicPr>
        <p:blipFill rotWithShape="1">
          <a:blip r:embed="rId3">
            <a:alphaModFix/>
          </a:blip>
          <a:srcRect/>
          <a:stretch/>
        </p:blipFill>
        <p:spPr>
          <a:xfrm>
            <a:off x="5031467" y="1012446"/>
            <a:ext cx="6517065" cy="4513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b="1" u="sng"/>
              <a:t>Model Training and Evaluation:</a:t>
            </a:r>
            <a:endParaRPr/>
          </a:p>
        </p:txBody>
      </p:sp>
      <p:sp>
        <p:nvSpPr>
          <p:cNvPr id="230" name="Google Shape;230;p1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US"/>
              <a:t>Data was split between the training set and the testing set in the ratio of 70:30.</a:t>
            </a:r>
            <a:endParaRPr/>
          </a:p>
          <a:p>
            <a:pPr marL="384048" lvl="0" indent="-384048" algn="l" rtl="0">
              <a:lnSpc>
                <a:spcPct val="94000"/>
              </a:lnSpc>
              <a:spcBef>
                <a:spcPts val="1200"/>
              </a:spcBef>
              <a:spcAft>
                <a:spcPts val="0"/>
              </a:spcAft>
              <a:buClr>
                <a:schemeClr val="dk2"/>
              </a:buClr>
              <a:buSzPts val="2000"/>
              <a:buChar char="■"/>
            </a:pPr>
            <a:r>
              <a:rPr lang="en-US"/>
              <a:t>List of different models trained to obtain the optimal accuracy:</a:t>
            </a:r>
            <a:br>
              <a:rPr lang="en-US"/>
            </a:br>
            <a:br>
              <a:rPr lang="en-US"/>
            </a:br>
            <a:endParaRPr/>
          </a:p>
          <a:p>
            <a:pPr marL="0" lvl="0" indent="0" algn="l" rtl="0">
              <a:lnSpc>
                <a:spcPct val="94000"/>
              </a:lnSpc>
              <a:spcBef>
                <a:spcPts val="1200"/>
              </a:spcBef>
              <a:spcAft>
                <a:spcPts val="0"/>
              </a:spcAft>
              <a:buClr>
                <a:schemeClr val="dk2"/>
              </a:buClr>
              <a:buSzPts val="2000"/>
              <a:buNone/>
            </a:pPr>
            <a:br>
              <a:rPr lang="en-US"/>
            </a:br>
            <a:endParaRPr b="0">
              <a:solidFill>
                <a:srgbClr val="D4D4D4"/>
              </a:solidFill>
              <a:latin typeface="Courier New"/>
              <a:ea typeface="Courier New"/>
              <a:cs typeface="Courier New"/>
              <a:sym typeface="Courier New"/>
            </a:endParaRPr>
          </a:p>
          <a:p>
            <a:pPr marL="384048" lvl="0" indent="-257048" algn="l" rtl="0">
              <a:lnSpc>
                <a:spcPct val="94000"/>
              </a:lnSpc>
              <a:spcBef>
                <a:spcPts val="1200"/>
              </a:spcBef>
              <a:spcAft>
                <a:spcPts val="0"/>
              </a:spcAft>
              <a:buClr>
                <a:schemeClr val="dk2"/>
              </a:buClr>
              <a:buSzPts val="2000"/>
              <a:buNone/>
            </a:pPr>
            <a:endParaRPr/>
          </a:p>
        </p:txBody>
      </p:sp>
      <p:graphicFrame>
        <p:nvGraphicFramePr>
          <p:cNvPr id="231" name="Google Shape;231;p12"/>
          <p:cNvGraphicFramePr/>
          <p:nvPr/>
        </p:nvGraphicFramePr>
        <p:xfrm>
          <a:off x="1856792" y="3385820"/>
          <a:ext cx="8617850" cy="2595950"/>
        </p:xfrm>
        <a:graphic>
          <a:graphicData uri="http://schemas.openxmlformats.org/drawingml/2006/table">
            <a:tbl>
              <a:tblPr firstRow="1" bandRow="1">
                <a:noFill/>
                <a:tableStyleId>{30654738-C58C-48F3-8E79-9DFF8141E508}</a:tableStyleId>
              </a:tblPr>
              <a:tblGrid>
                <a:gridCol w="4315400">
                  <a:extLst>
                    <a:ext uri="{9D8B030D-6E8A-4147-A177-3AD203B41FA5}">
                      <a16:colId xmlns:a16="http://schemas.microsoft.com/office/drawing/2014/main" val="20000"/>
                    </a:ext>
                  </a:extLst>
                </a:gridCol>
                <a:gridCol w="43024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t>Model Name</a:t>
                      </a:r>
                      <a:endParaRPr/>
                    </a:p>
                  </a:txBody>
                  <a:tcPr marL="91450" marR="91450" marT="45725" marB="45725"/>
                </a:tc>
                <a:tc>
                  <a:txBody>
                    <a:bodyPr/>
                    <a:lstStyle/>
                    <a:p>
                      <a:pPr marL="0" marR="0" lvl="0" indent="0" algn="l" rtl="0">
                        <a:spcBef>
                          <a:spcPts val="0"/>
                        </a:spcBef>
                        <a:spcAft>
                          <a:spcPts val="0"/>
                        </a:spcAft>
                        <a:buNone/>
                      </a:pPr>
                      <a:r>
                        <a:rPr lang="en-US" sz="1800"/>
                        <a:t>Accuracy</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Logistic Regression Model </a:t>
                      </a:r>
                      <a:endParaRPr/>
                    </a:p>
                  </a:txBody>
                  <a:tcPr marL="91450" marR="91450" marT="45725" marB="45725"/>
                </a:tc>
                <a:tc>
                  <a:txBody>
                    <a:bodyPr/>
                    <a:lstStyle/>
                    <a:p>
                      <a:pPr marL="0" marR="0" lvl="0" indent="0" algn="l" rtl="0">
                        <a:spcBef>
                          <a:spcPts val="0"/>
                        </a:spcBef>
                        <a:spcAft>
                          <a:spcPts val="0"/>
                        </a:spcAft>
                        <a:buNone/>
                      </a:pPr>
                      <a:r>
                        <a:rPr lang="en-US" sz="1800"/>
                        <a:t>82.44%</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rgbClr val="00B050"/>
                          </a:solidFill>
                        </a:rPr>
                        <a:t>Support Vector Machine</a:t>
                      </a:r>
                      <a:endParaRPr/>
                    </a:p>
                  </a:txBody>
                  <a:tcPr marL="91450" marR="91450" marT="45725" marB="45725"/>
                </a:tc>
                <a:tc>
                  <a:txBody>
                    <a:bodyPr/>
                    <a:lstStyle/>
                    <a:p>
                      <a:pPr marL="0" marR="0" lvl="0" indent="0" algn="l" rtl="0">
                        <a:spcBef>
                          <a:spcPts val="0"/>
                        </a:spcBef>
                        <a:spcAft>
                          <a:spcPts val="0"/>
                        </a:spcAft>
                        <a:buNone/>
                      </a:pPr>
                      <a:r>
                        <a:rPr lang="en-US" sz="1800">
                          <a:solidFill>
                            <a:srgbClr val="00B050"/>
                          </a:solidFill>
                        </a:rPr>
                        <a:t>82.90%</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Libre Franklin"/>
                        <a:buNone/>
                      </a:pPr>
                      <a:r>
                        <a:rPr lang="en-US" sz="1800" b="0">
                          <a:solidFill>
                            <a:schemeClr val="dk1"/>
                          </a:solidFill>
                          <a:latin typeface="Libre Franklin"/>
                          <a:ea typeface="Libre Franklin"/>
                          <a:cs typeface="Libre Franklin"/>
                          <a:sym typeface="Libre Franklin"/>
                        </a:rPr>
                        <a:t>Naive Bayes Classifier</a:t>
                      </a:r>
                      <a:endParaRPr/>
                    </a:p>
                  </a:txBody>
                  <a:tcPr marL="91450" marR="91450" marT="45725" marB="45725"/>
                </a:tc>
                <a:tc>
                  <a:txBody>
                    <a:bodyPr/>
                    <a:lstStyle/>
                    <a:p>
                      <a:pPr marL="0" marR="0" lvl="0" indent="0" algn="l" rtl="0">
                        <a:spcBef>
                          <a:spcPts val="0"/>
                        </a:spcBef>
                        <a:spcAft>
                          <a:spcPts val="0"/>
                        </a:spcAft>
                        <a:buNone/>
                      </a:pPr>
                      <a:r>
                        <a:rPr lang="en-US" sz="1800"/>
                        <a:t>67.50%</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Decision Tree Classifier</a:t>
                      </a:r>
                      <a:endParaRPr/>
                    </a:p>
                  </a:txBody>
                  <a:tcPr marL="91450" marR="91450" marT="45725" marB="45725"/>
                </a:tc>
                <a:tc>
                  <a:txBody>
                    <a:bodyPr/>
                    <a:lstStyle/>
                    <a:p>
                      <a:pPr marL="0" marR="0" lvl="0" indent="0" algn="l" rtl="0">
                        <a:spcBef>
                          <a:spcPts val="0"/>
                        </a:spcBef>
                        <a:spcAft>
                          <a:spcPts val="0"/>
                        </a:spcAft>
                        <a:buNone/>
                      </a:pPr>
                      <a:r>
                        <a:rPr lang="en-US" sz="1800"/>
                        <a:t>80.89%</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Random Forest Classifier</a:t>
                      </a:r>
                      <a:endParaRPr/>
                    </a:p>
                  </a:txBody>
                  <a:tcPr marL="91450" marR="91450" marT="45725" marB="45725"/>
                </a:tc>
                <a:tc>
                  <a:txBody>
                    <a:bodyPr/>
                    <a:lstStyle/>
                    <a:p>
                      <a:pPr marL="0" marR="0" lvl="0" indent="0" algn="l" rtl="0">
                        <a:spcBef>
                          <a:spcPts val="0"/>
                        </a:spcBef>
                        <a:spcAft>
                          <a:spcPts val="0"/>
                        </a:spcAft>
                        <a:buNone/>
                      </a:pPr>
                      <a:r>
                        <a:rPr lang="en-US" sz="1800"/>
                        <a:t>82.25%</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AdaBoost Classifier</a:t>
                      </a:r>
                      <a:endParaRPr/>
                    </a:p>
                  </a:txBody>
                  <a:tcPr marL="91450" marR="91450" marT="45725" marB="45725"/>
                </a:tc>
                <a:tc>
                  <a:txBody>
                    <a:bodyPr/>
                    <a:lstStyle/>
                    <a:p>
                      <a:pPr marL="0" marR="0" lvl="0" indent="0" algn="l" rtl="0">
                        <a:spcBef>
                          <a:spcPts val="0"/>
                        </a:spcBef>
                        <a:spcAft>
                          <a:spcPts val="0"/>
                        </a:spcAft>
                        <a:buNone/>
                      </a:pPr>
                      <a:r>
                        <a:rPr lang="en-US" sz="1800"/>
                        <a:t>75.01%</a:t>
                      </a: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6"/>
        <p:cNvGrpSpPr/>
        <p:nvPr/>
      </p:nvGrpSpPr>
      <p:grpSpPr>
        <a:xfrm>
          <a:off x="0" y="0"/>
          <a:ext cx="0" cy="0"/>
          <a:chOff x="0" y="0"/>
          <a:chExt cx="0" cy="0"/>
        </a:xfrm>
      </p:grpSpPr>
      <p:sp>
        <p:nvSpPr>
          <p:cNvPr id="237" name="Google Shape;237;p1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38" name="Google Shape;238;p13" descr="White puzzle with one red piece"/>
          <p:cNvPicPr preferRelativeResize="0"/>
          <p:nvPr/>
        </p:nvPicPr>
        <p:blipFill rotWithShape="1">
          <a:blip r:embed="rId3">
            <a:alphaModFix/>
          </a:blip>
          <a:srcRect l="32866" r="31261"/>
          <a:stretch/>
        </p:blipFill>
        <p:spPr>
          <a:xfrm>
            <a:off x="-1" y="10"/>
            <a:ext cx="4373546" cy="6857990"/>
          </a:xfrm>
          <a:prstGeom prst="rect">
            <a:avLst/>
          </a:prstGeom>
          <a:noFill/>
          <a:ln>
            <a:noFill/>
          </a:ln>
        </p:spPr>
      </p:pic>
      <p:sp>
        <p:nvSpPr>
          <p:cNvPr id="239" name="Google Shape;239;p13"/>
          <p:cNvSpPr/>
          <p:nvPr/>
        </p:nvSpPr>
        <p:spPr>
          <a:xfrm>
            <a:off x="437354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txBox="1">
            <a:spLocks noGrp="1"/>
          </p:cNvSpPr>
          <p:nvPr>
            <p:ph type="body" idx="1"/>
          </p:nvPr>
        </p:nvSpPr>
        <p:spPr>
          <a:xfrm>
            <a:off x="5100824" y="1763486"/>
            <a:ext cx="6176776" cy="4103913"/>
          </a:xfrm>
          <a:prstGeom prst="rect">
            <a:avLst/>
          </a:prstGeom>
          <a:noFill/>
          <a:ln>
            <a:noFill/>
          </a:ln>
        </p:spPr>
        <p:txBody>
          <a:bodyPr spcFirstLastPara="1" wrap="square" lIns="91425" tIns="45700" rIns="91425" bIns="45700" anchor="t" anchorCtr="0">
            <a:normAutofit/>
          </a:bodyPr>
          <a:lstStyle/>
          <a:p>
            <a:pPr marL="384048" lvl="0" indent="-384048" algn="just" rtl="0">
              <a:lnSpc>
                <a:spcPct val="94000"/>
              </a:lnSpc>
              <a:spcBef>
                <a:spcPts val="0"/>
              </a:spcBef>
              <a:spcAft>
                <a:spcPts val="0"/>
              </a:spcAft>
              <a:buClr>
                <a:schemeClr val="dk2"/>
              </a:buClr>
              <a:buSzPts val="1600"/>
              <a:buChar char="■"/>
            </a:pPr>
            <a:r>
              <a:rPr lang="en-US" sz="1600"/>
              <a:t>By trying different models, we can see logistic regression, SVM and random forest classifier performed similarly, so among these we will go with SVM model as it is more generalized and lighter.</a:t>
            </a:r>
            <a:endParaRPr/>
          </a:p>
          <a:p>
            <a:pPr marL="384048" lvl="0" indent="-384048" algn="just" rtl="0">
              <a:lnSpc>
                <a:spcPct val="94000"/>
              </a:lnSpc>
              <a:spcBef>
                <a:spcPts val="1200"/>
              </a:spcBef>
              <a:spcAft>
                <a:spcPts val="0"/>
              </a:spcAft>
              <a:buClr>
                <a:schemeClr val="dk2"/>
              </a:buClr>
              <a:buSzPts val="1600"/>
              <a:buChar char="■"/>
            </a:pPr>
            <a:r>
              <a:rPr lang="en-US" sz="1600"/>
              <a:t>SVMs are designed to maximize the margin between classes, which means they aim to find the decision boundary that is farthest away from the training examples. This can lead to better generalization, as the model is less likely to overfit the training data.</a:t>
            </a:r>
            <a:endParaRPr/>
          </a:p>
          <a:p>
            <a:pPr marL="384048" lvl="0" indent="-384048" algn="just" rtl="0">
              <a:lnSpc>
                <a:spcPct val="94000"/>
              </a:lnSpc>
              <a:spcBef>
                <a:spcPts val="1200"/>
              </a:spcBef>
              <a:spcAft>
                <a:spcPts val="0"/>
              </a:spcAft>
              <a:buClr>
                <a:schemeClr val="dk2"/>
              </a:buClr>
              <a:buSzPts val="1600"/>
              <a:buChar char="■"/>
            </a:pPr>
            <a:r>
              <a:rPr lang="en-US" sz="1600"/>
              <a:t>SVMs use a regularization parameter, which helps to prevent overfitting by penalizing large coefficients. This can make the model lighter, as it reduces the number of features that are included in the final model.</a:t>
            </a:r>
            <a:endParaRPr/>
          </a:p>
          <a:p>
            <a:pPr marL="384048" lvl="0" indent="-282448" algn="just" rtl="0">
              <a:lnSpc>
                <a:spcPct val="94000"/>
              </a:lnSpc>
              <a:spcBef>
                <a:spcPts val="1200"/>
              </a:spcBef>
              <a:spcAft>
                <a:spcPts val="0"/>
              </a:spcAft>
              <a:buClr>
                <a:schemeClr val="dk2"/>
              </a:buClr>
              <a:buSzPts val="1600"/>
              <a:buNone/>
            </a:pPr>
            <a:endParaRPr sz="1600"/>
          </a:p>
          <a:p>
            <a:pPr marL="384048" lvl="0" indent="-282448" algn="just" rtl="0">
              <a:lnSpc>
                <a:spcPct val="94000"/>
              </a:lnSpc>
              <a:spcBef>
                <a:spcPts val="1200"/>
              </a:spcBef>
              <a:spcAft>
                <a:spcPts val="0"/>
              </a:spcAft>
              <a:buClr>
                <a:schemeClr val="dk2"/>
              </a:buClr>
              <a:buSzPts val="1600"/>
              <a:buNone/>
            </a:pPr>
            <a:endParaRPr sz="1600"/>
          </a:p>
          <a:p>
            <a:pPr marL="384048" lvl="0" indent="-282448" algn="just" rtl="0">
              <a:lnSpc>
                <a:spcPct val="94000"/>
              </a:lnSpc>
              <a:spcBef>
                <a:spcPts val="1200"/>
              </a:spcBef>
              <a:spcAft>
                <a:spcPts val="0"/>
              </a:spcAft>
              <a:buClr>
                <a:schemeClr val="dk2"/>
              </a:buClr>
              <a:buSzPts val="1600"/>
              <a:buNone/>
            </a:pPr>
            <a:endParaRPr sz="1600"/>
          </a:p>
        </p:txBody>
      </p:sp>
      <p:sp>
        <p:nvSpPr>
          <p:cNvPr id="241" name="Google Shape;241;p13"/>
          <p:cNvSpPr txBox="1"/>
          <p:nvPr/>
        </p:nvSpPr>
        <p:spPr>
          <a:xfrm>
            <a:off x="5296722" y="859194"/>
            <a:ext cx="578497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u="sng">
                <a:solidFill>
                  <a:schemeClr val="dk1"/>
                </a:solidFill>
                <a:latin typeface="Libre Franklin"/>
                <a:ea typeface="Libre Franklin"/>
                <a:cs typeface="Libre Franklin"/>
                <a:sym typeface="Libre Franklin"/>
              </a:rPr>
              <a:t>WHY SVM?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6"/>
        <p:cNvGrpSpPr/>
        <p:nvPr/>
      </p:nvGrpSpPr>
      <p:grpSpPr>
        <a:xfrm>
          <a:off x="0" y="0"/>
          <a:ext cx="0" cy="0"/>
          <a:chOff x="0" y="0"/>
          <a:chExt cx="0" cy="0"/>
        </a:xfrm>
      </p:grpSpPr>
      <p:pic>
        <p:nvPicPr>
          <p:cNvPr id="247" name="Google Shape;247;p14" descr="Adjustable measurement tool"/>
          <p:cNvPicPr preferRelativeResize="0"/>
          <p:nvPr/>
        </p:nvPicPr>
        <p:blipFill rotWithShape="1">
          <a:blip r:embed="rId3">
            <a:alphaModFix/>
          </a:blip>
          <a:srcRect t="1546" r="1" b="14161"/>
          <a:stretch/>
        </p:blipFill>
        <p:spPr>
          <a:xfrm>
            <a:off x="-1" y="10"/>
            <a:ext cx="12188652" cy="6857990"/>
          </a:xfrm>
          <a:prstGeom prst="rect">
            <a:avLst/>
          </a:prstGeom>
          <a:noFill/>
          <a:ln>
            <a:noFill/>
          </a:ln>
        </p:spPr>
      </p:pic>
      <p:sp>
        <p:nvSpPr>
          <p:cNvPr id="248" name="Google Shape;248;p14"/>
          <p:cNvSpPr/>
          <p:nvPr/>
        </p:nvSpPr>
        <p:spPr>
          <a:xfrm>
            <a:off x="-258" y="0"/>
            <a:ext cx="12192000" cy="6858000"/>
          </a:xfrm>
          <a:prstGeom prst="rect">
            <a:avLst/>
          </a:prstGeom>
          <a:gradFill>
            <a:gsLst>
              <a:gs pos="0">
                <a:srgbClr val="EFEDE3">
                  <a:alpha val="74901"/>
                </a:srgbClr>
              </a:gs>
              <a:gs pos="30000">
                <a:srgbClr val="EFEDE3">
                  <a:alpha val="74901"/>
                </a:srgbClr>
              </a:gs>
              <a:gs pos="100000">
                <a:schemeClr val="lt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9" name="Google Shape;249;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US" u="sng"/>
              <a:t>Fine Tuning Of Support Vector Machine:</a:t>
            </a:r>
            <a:endParaRPr/>
          </a:p>
        </p:txBody>
      </p:sp>
      <p:sp>
        <p:nvSpPr>
          <p:cNvPr id="250" name="Google Shape;250;p14"/>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lnSpcReduction="10000"/>
          </a:bodyPr>
          <a:lstStyle/>
          <a:p>
            <a:pPr marL="384048" lvl="0" indent="-384048" algn="l" rtl="0">
              <a:lnSpc>
                <a:spcPct val="94000"/>
              </a:lnSpc>
              <a:spcBef>
                <a:spcPts val="0"/>
              </a:spcBef>
              <a:spcAft>
                <a:spcPts val="0"/>
              </a:spcAft>
              <a:buClr>
                <a:schemeClr val="dk2"/>
              </a:buClr>
              <a:buSzPts val="2000"/>
              <a:buChar char="■"/>
            </a:pPr>
            <a:r>
              <a:rPr lang="en-US"/>
              <a:t>Fine-tuning of SVM (Support Vector Machine) refers to the process of optimizing the hyperparameters of the model to improve its performance on a given dataset.</a:t>
            </a:r>
            <a:br>
              <a:rPr lang="en-US"/>
            </a:br>
            <a:br>
              <a:rPr lang="en-US"/>
            </a:br>
            <a:r>
              <a:rPr lang="en-US"/>
              <a:t>Reasons for Fine Tuning SVM:</a:t>
            </a:r>
            <a:br>
              <a:rPr lang="en-US"/>
            </a:br>
            <a:br>
              <a:rPr lang="en-US"/>
            </a:br>
            <a:r>
              <a:rPr lang="en-US"/>
              <a:t>1. Improved performance</a:t>
            </a:r>
            <a:br>
              <a:rPr lang="en-US"/>
            </a:br>
            <a:br>
              <a:rPr lang="en-US"/>
            </a:br>
            <a:r>
              <a:rPr lang="en-US"/>
              <a:t>2. Generalization</a:t>
            </a:r>
            <a:br>
              <a:rPr lang="en-US"/>
            </a:br>
            <a:br>
              <a:rPr lang="en-US"/>
            </a:br>
            <a:r>
              <a:rPr lang="en-US"/>
              <a:t>3. Adaptability</a:t>
            </a:r>
            <a:br>
              <a:rPr lang="en-US"/>
            </a:br>
            <a:br>
              <a:rPr lang="en-US"/>
            </a:br>
            <a:r>
              <a:rPr lang="en-US"/>
              <a:t>4. Efficiency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5"/>
        <p:cNvGrpSpPr/>
        <p:nvPr/>
      </p:nvGrpSpPr>
      <p:grpSpPr>
        <a:xfrm>
          <a:off x="0" y="0"/>
          <a:ext cx="0" cy="0"/>
          <a:chOff x="0" y="0"/>
          <a:chExt cx="0" cy="0"/>
        </a:xfrm>
      </p:grpSpPr>
      <p:sp>
        <p:nvSpPr>
          <p:cNvPr id="256" name="Google Shape;256;p15"/>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nvGrpSpPr>
          <p:cNvPr id="258" name="Google Shape;258;p15"/>
          <p:cNvGrpSpPr/>
          <p:nvPr/>
        </p:nvGrpSpPr>
        <p:grpSpPr>
          <a:xfrm>
            <a:off x="752858" y="744469"/>
            <a:ext cx="10674117" cy="5349671"/>
            <a:chOff x="752858" y="744469"/>
            <a:chExt cx="10674117" cy="5349671"/>
          </a:xfrm>
        </p:grpSpPr>
        <p:sp>
          <p:nvSpPr>
            <p:cNvPr id="259" name="Google Shape;259;p15"/>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60" name="Google Shape;260;p15"/>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5"/>
          <p:cNvSpPr/>
          <p:nvPr/>
        </p:nvSpPr>
        <p:spPr>
          <a:xfrm>
            <a:off x="1000462" y="968188"/>
            <a:ext cx="5048756" cy="48942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62" name="Google Shape;262;p15"/>
          <p:cNvPicPr preferRelativeResize="0"/>
          <p:nvPr/>
        </p:nvPicPr>
        <p:blipFill rotWithShape="1">
          <a:blip r:embed="rId3">
            <a:alphaModFix/>
          </a:blip>
          <a:srcRect/>
          <a:stretch/>
        </p:blipFill>
        <p:spPr>
          <a:xfrm>
            <a:off x="1322194" y="1746801"/>
            <a:ext cx="4405291" cy="2999934"/>
          </a:xfrm>
          <a:prstGeom prst="rect">
            <a:avLst/>
          </a:prstGeom>
          <a:noFill/>
          <a:ln>
            <a:noFill/>
          </a:ln>
        </p:spPr>
      </p:pic>
      <p:sp>
        <p:nvSpPr>
          <p:cNvPr id="263" name="Google Shape;263;p15"/>
          <p:cNvSpPr/>
          <p:nvPr/>
        </p:nvSpPr>
        <p:spPr>
          <a:xfrm>
            <a:off x="6131270" y="981884"/>
            <a:ext cx="5048756" cy="48942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64" name="Google Shape;264;p15"/>
          <p:cNvPicPr preferRelativeResize="0"/>
          <p:nvPr/>
        </p:nvPicPr>
        <p:blipFill rotWithShape="1">
          <a:blip r:embed="rId4">
            <a:alphaModFix/>
          </a:blip>
          <a:srcRect/>
          <a:stretch/>
        </p:blipFill>
        <p:spPr>
          <a:xfrm>
            <a:off x="6155561" y="1746801"/>
            <a:ext cx="5008014" cy="3878475"/>
          </a:xfrm>
          <a:prstGeom prst="rect">
            <a:avLst/>
          </a:prstGeom>
          <a:noFill/>
          <a:ln>
            <a:noFill/>
          </a:ln>
        </p:spPr>
      </p:pic>
      <p:sp>
        <p:nvSpPr>
          <p:cNvPr id="265" name="Google Shape;265;p15"/>
          <p:cNvSpPr txBox="1"/>
          <p:nvPr/>
        </p:nvSpPr>
        <p:spPr>
          <a:xfrm>
            <a:off x="1638300" y="1295400"/>
            <a:ext cx="372794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Libre Franklin"/>
                <a:ea typeface="Libre Franklin"/>
                <a:cs typeface="Libre Franklin"/>
                <a:sym typeface="Libre Franklin"/>
              </a:rPr>
              <a:t>CLASSIFICATION REPORT:</a:t>
            </a:r>
            <a:endParaRPr/>
          </a:p>
        </p:txBody>
      </p:sp>
      <p:sp>
        <p:nvSpPr>
          <p:cNvPr id="266" name="Google Shape;266;p15"/>
          <p:cNvSpPr txBox="1"/>
          <p:nvPr/>
        </p:nvSpPr>
        <p:spPr>
          <a:xfrm>
            <a:off x="7508530" y="1232724"/>
            <a:ext cx="310515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u="sng">
                <a:solidFill>
                  <a:schemeClr val="dk1"/>
                </a:solidFill>
                <a:latin typeface="Libre Franklin"/>
                <a:ea typeface="Libre Franklin"/>
                <a:cs typeface="Libre Franklin"/>
                <a:sym typeface="Libre Franklin"/>
              </a:rPr>
              <a:t>CONFUSION MATRIX: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pic>
        <p:nvPicPr>
          <p:cNvPr id="272" name="Google Shape;272;g1e27564fdb3_0_0" descr="Adjustable measurement tool"/>
          <p:cNvPicPr preferRelativeResize="0"/>
          <p:nvPr/>
        </p:nvPicPr>
        <p:blipFill rotWithShape="1">
          <a:blip r:embed="rId3">
            <a:alphaModFix/>
          </a:blip>
          <a:srcRect t="1542" b="14168"/>
          <a:stretch/>
        </p:blipFill>
        <p:spPr>
          <a:xfrm>
            <a:off x="-1" y="10"/>
            <a:ext cx="12188652" cy="6857989"/>
          </a:xfrm>
          <a:prstGeom prst="rect">
            <a:avLst/>
          </a:prstGeom>
          <a:noFill/>
          <a:ln>
            <a:noFill/>
          </a:ln>
        </p:spPr>
      </p:pic>
      <p:sp>
        <p:nvSpPr>
          <p:cNvPr id="273" name="Google Shape;273;g1e27564fdb3_0_0"/>
          <p:cNvSpPr/>
          <p:nvPr/>
        </p:nvSpPr>
        <p:spPr>
          <a:xfrm>
            <a:off x="-258" y="0"/>
            <a:ext cx="12192000" cy="6858000"/>
          </a:xfrm>
          <a:prstGeom prst="rect">
            <a:avLst/>
          </a:prstGeom>
          <a:gradFill>
            <a:gsLst>
              <a:gs pos="0">
                <a:srgbClr val="EFEDE3">
                  <a:alpha val="74901"/>
                </a:srgbClr>
              </a:gs>
              <a:gs pos="30000">
                <a:srgbClr val="EFEDE3">
                  <a:alpha val="74901"/>
                </a:srgbClr>
              </a:gs>
              <a:gs pos="100000">
                <a:schemeClr val="lt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4" name="Google Shape;274;g1e27564fdb3_0_0"/>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US" u="sng" dirty="0"/>
              <a:t>Web Application - </a:t>
            </a:r>
            <a:r>
              <a:rPr lang="en-US" u="sng" dirty="0" err="1"/>
              <a:t>StreamLit</a:t>
            </a:r>
            <a:endParaRPr dirty="0"/>
          </a:p>
        </p:txBody>
      </p:sp>
      <p:sp>
        <p:nvSpPr>
          <p:cNvPr id="275" name="Google Shape;275;g1e27564fdb3_0_0"/>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e27564fdb3_0_0"/>
          <p:cNvSpPr txBox="1">
            <a:spLocks noGrp="1"/>
          </p:cNvSpPr>
          <p:nvPr>
            <p:ph type="body" idx="1"/>
          </p:nvPr>
        </p:nvSpPr>
        <p:spPr>
          <a:xfrm>
            <a:off x="1371600" y="2045125"/>
            <a:ext cx="9601200" cy="3822300"/>
          </a:xfrm>
          <a:prstGeom prst="rect">
            <a:avLst/>
          </a:prstGeom>
          <a:noFill/>
          <a:ln>
            <a:noFill/>
          </a:ln>
        </p:spPr>
        <p:txBody>
          <a:bodyPr spcFirstLastPara="1" wrap="square" lIns="91425" tIns="45700" rIns="91425" bIns="45700" anchor="t" anchorCtr="0">
            <a:noAutofit/>
          </a:bodyPr>
          <a:lstStyle/>
          <a:p>
            <a:pPr marL="457200" lvl="0" indent="-342900" algn="just" rtl="0">
              <a:lnSpc>
                <a:spcPct val="115000"/>
              </a:lnSpc>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Leveraged Streamlit to build dynamic website with data science and machine learning capabilities that accept user inputs, process and perform operations on a dynamic website.</a:t>
            </a:r>
            <a:br>
              <a:rPr lang="en-US" sz="1800" dirty="0">
                <a:solidFill>
                  <a:schemeClr val="dk1"/>
                </a:solidFill>
                <a:latin typeface="Arial"/>
                <a:ea typeface="Arial"/>
                <a:cs typeface="Arial"/>
                <a:sym typeface="Arial"/>
              </a:rPr>
            </a:b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a:p>
            <a:pPr marL="457200" lvl="0" indent="-342900" algn="just" rtl="0">
              <a:lnSpc>
                <a:spcPct val="115000"/>
              </a:lnSpc>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Streamlit incorporates a multitude of interactive features like sliders, radio buttons, text boxes, and buttons to make the product more user-friendly and interesting. </a:t>
            </a:r>
            <a:br>
              <a:rPr lang="en-US"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a:p>
            <a:pPr marL="457200" lvl="0" indent="-342900" algn="just" rtl="0">
              <a:lnSpc>
                <a:spcPct val="115000"/>
              </a:lnSpc>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The user can type a tweet into the input box and press Enter. The specific category to which the tweet fits will be provided by the Bullying </a:t>
            </a:r>
            <a:r>
              <a:rPr lang="en-US" sz="1800" dirty="0" err="1">
                <a:solidFill>
                  <a:schemeClr val="dk1"/>
                </a:solidFill>
                <a:latin typeface="Arial"/>
                <a:ea typeface="Arial"/>
                <a:cs typeface="Arial"/>
                <a:sym typeface="Arial"/>
              </a:rPr>
              <a:t>Predictor.Age</a:t>
            </a:r>
            <a:r>
              <a:rPr lang="en-US" sz="1800" dirty="0">
                <a:solidFill>
                  <a:schemeClr val="dk1"/>
                </a:solidFill>
                <a:latin typeface="Arial"/>
                <a:ea typeface="Arial"/>
                <a:cs typeface="Arial"/>
                <a:sym typeface="Arial"/>
              </a:rPr>
              <a:t>, Gender, Ethnicity, Religion, and Not Bullying are the predictor categories.</a:t>
            </a:r>
            <a:endParaRPr sz="1800" dirty="0">
              <a:solidFill>
                <a:schemeClr val="dk1"/>
              </a:solidFill>
              <a:latin typeface="Arial"/>
              <a:ea typeface="Arial"/>
              <a:cs typeface="Arial"/>
              <a:sym typeface="Arial"/>
            </a:endParaRPr>
          </a:p>
          <a:p>
            <a:pPr marL="0" lvl="0" indent="0" algn="just" rtl="0">
              <a:lnSpc>
                <a:spcPct val="115000"/>
              </a:lnSpc>
              <a:spcBef>
                <a:spcPts val="1600"/>
              </a:spcBef>
              <a:spcAft>
                <a:spcPts val="1600"/>
              </a:spcAft>
              <a:buNone/>
            </a:pPr>
            <a:endParaRPr sz="25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1"/>
        <p:cNvGrpSpPr/>
        <p:nvPr/>
      </p:nvGrpSpPr>
      <p:grpSpPr>
        <a:xfrm>
          <a:off x="0" y="0"/>
          <a:ext cx="0" cy="0"/>
          <a:chOff x="0" y="0"/>
          <a:chExt cx="0" cy="0"/>
        </a:xfrm>
      </p:grpSpPr>
      <p:pic>
        <p:nvPicPr>
          <p:cNvPr id="282" name="Google Shape;282;g1e27564fdb3_0_10" descr="Adjustable measurement tool"/>
          <p:cNvPicPr preferRelativeResize="0"/>
          <p:nvPr/>
        </p:nvPicPr>
        <p:blipFill rotWithShape="1">
          <a:blip r:embed="rId3">
            <a:alphaModFix/>
          </a:blip>
          <a:srcRect t="1542" b="14168"/>
          <a:stretch/>
        </p:blipFill>
        <p:spPr>
          <a:xfrm>
            <a:off x="-1" y="10"/>
            <a:ext cx="12188652" cy="6857989"/>
          </a:xfrm>
          <a:prstGeom prst="rect">
            <a:avLst/>
          </a:prstGeom>
          <a:noFill/>
          <a:ln>
            <a:noFill/>
          </a:ln>
        </p:spPr>
      </p:pic>
      <p:sp>
        <p:nvSpPr>
          <p:cNvPr id="283" name="Google Shape;283;g1e27564fdb3_0_10"/>
          <p:cNvSpPr/>
          <p:nvPr/>
        </p:nvSpPr>
        <p:spPr>
          <a:xfrm>
            <a:off x="-258" y="0"/>
            <a:ext cx="12192000" cy="6858000"/>
          </a:xfrm>
          <a:prstGeom prst="rect">
            <a:avLst/>
          </a:prstGeom>
          <a:gradFill>
            <a:gsLst>
              <a:gs pos="0">
                <a:srgbClr val="EFEDE3">
                  <a:alpha val="74901"/>
                </a:srgbClr>
              </a:gs>
              <a:gs pos="30000">
                <a:srgbClr val="EFEDE3">
                  <a:alpha val="74901"/>
                </a:srgbClr>
              </a:gs>
              <a:gs pos="100000">
                <a:schemeClr val="lt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84" name="Google Shape;284;g1e27564fdb3_0_10"/>
          <p:cNvSpPr txBox="1">
            <a:spLocks noGrp="1"/>
          </p:cNvSpPr>
          <p:nvPr>
            <p:ph type="title"/>
          </p:nvPr>
        </p:nvSpPr>
        <p:spPr>
          <a:xfrm>
            <a:off x="1485900" y="2590500"/>
            <a:ext cx="9601200" cy="10635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89000"/>
              </a:lnSpc>
              <a:spcBef>
                <a:spcPts val="0"/>
              </a:spcBef>
              <a:spcAft>
                <a:spcPts val="0"/>
              </a:spcAft>
              <a:buClr>
                <a:schemeClr val="dk2"/>
              </a:buClr>
              <a:buSzPct val="100000"/>
              <a:buFont typeface="Libre Franklin"/>
              <a:buNone/>
            </a:pPr>
            <a:r>
              <a:rPr lang="en-US" u="sng"/>
              <a:t>Demonstration of the Bullying Predictor Application</a:t>
            </a:r>
            <a:endParaRPr/>
          </a:p>
        </p:txBody>
      </p:sp>
      <p:sp>
        <p:nvSpPr>
          <p:cNvPr id="285" name="Google Shape;285;g1e27564fdb3_0_10"/>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0"/>
        <p:cNvGrpSpPr/>
        <p:nvPr/>
      </p:nvGrpSpPr>
      <p:grpSpPr>
        <a:xfrm>
          <a:off x="0" y="0"/>
          <a:ext cx="0" cy="0"/>
          <a:chOff x="0" y="0"/>
          <a:chExt cx="0" cy="0"/>
        </a:xfrm>
      </p:grpSpPr>
      <p:pic>
        <p:nvPicPr>
          <p:cNvPr id="291" name="Google Shape;291;g1e27564fdb3_0_19" descr="Adjustable measurement tool"/>
          <p:cNvPicPr preferRelativeResize="0"/>
          <p:nvPr/>
        </p:nvPicPr>
        <p:blipFill rotWithShape="1">
          <a:blip r:embed="rId3">
            <a:alphaModFix/>
          </a:blip>
          <a:srcRect t="1542" b="14168"/>
          <a:stretch/>
        </p:blipFill>
        <p:spPr>
          <a:xfrm>
            <a:off x="-1" y="10"/>
            <a:ext cx="12188652" cy="6857989"/>
          </a:xfrm>
          <a:prstGeom prst="rect">
            <a:avLst/>
          </a:prstGeom>
          <a:noFill/>
          <a:ln>
            <a:noFill/>
          </a:ln>
        </p:spPr>
      </p:pic>
      <p:sp>
        <p:nvSpPr>
          <p:cNvPr id="292" name="Google Shape;292;g1e27564fdb3_0_19"/>
          <p:cNvSpPr/>
          <p:nvPr/>
        </p:nvSpPr>
        <p:spPr>
          <a:xfrm>
            <a:off x="-258" y="0"/>
            <a:ext cx="12192000" cy="6858000"/>
          </a:xfrm>
          <a:prstGeom prst="rect">
            <a:avLst/>
          </a:prstGeom>
          <a:gradFill>
            <a:gsLst>
              <a:gs pos="0">
                <a:srgbClr val="EFEDE3">
                  <a:alpha val="74901"/>
                </a:srgbClr>
              </a:gs>
              <a:gs pos="30000">
                <a:srgbClr val="EFEDE3">
                  <a:alpha val="74901"/>
                </a:srgbClr>
              </a:gs>
              <a:gs pos="100000">
                <a:schemeClr val="lt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93" name="Google Shape;293;g1e27564fdb3_0_19"/>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u="sng"/>
              <a:t>Conclusion</a:t>
            </a:r>
            <a:endParaRPr/>
          </a:p>
        </p:txBody>
      </p:sp>
      <p:sp>
        <p:nvSpPr>
          <p:cNvPr id="294" name="Google Shape;294;g1e27564fdb3_0_19"/>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1e27564fdb3_0_19"/>
          <p:cNvSpPr txBox="1">
            <a:spLocks noGrp="1"/>
          </p:cNvSpPr>
          <p:nvPr>
            <p:ph type="body" idx="1"/>
          </p:nvPr>
        </p:nvSpPr>
        <p:spPr>
          <a:xfrm>
            <a:off x="1371600" y="2045125"/>
            <a:ext cx="9601200" cy="2372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Bullying Predictor allows users to input the tweets and predict the category of the entered tweet using the fined tuned Support Vector Machine Model.</a:t>
            </a:r>
            <a:br>
              <a:rPr lang="en-US" sz="1800" dirty="0">
                <a:solidFill>
                  <a:schemeClr val="dk1"/>
                </a:solidFill>
                <a:latin typeface="Arial"/>
                <a:ea typeface="Arial"/>
                <a:cs typeface="Arial"/>
                <a:sym typeface="Arial"/>
              </a:rPr>
            </a:br>
            <a:br>
              <a:rPr lang="en-US"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Our application has a feature that makes it possible for users to paste several tweets as input and will get the categorized cyber bullying prediction.</a:t>
            </a:r>
            <a:br>
              <a:rPr lang="en-US" sz="1800" dirty="0">
                <a:solidFill>
                  <a:schemeClr val="dk1"/>
                </a:solidFill>
                <a:latin typeface="Arial"/>
                <a:ea typeface="Arial"/>
                <a:cs typeface="Arial"/>
                <a:sym typeface="Arial"/>
              </a:rPr>
            </a:br>
            <a:endParaRPr lang="en-US" sz="1800" dirty="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br>
              <a:rPr lang="en-US"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800" dirty="0">
              <a:solidFill>
                <a:schemeClr val="dk1"/>
              </a:solidFill>
              <a:latin typeface="Arial"/>
              <a:ea typeface="Arial"/>
              <a:cs typeface="Arial"/>
              <a:sym typeface="Arial"/>
            </a:endParaRPr>
          </a:p>
          <a:p>
            <a:pPr marL="0" lvl="0" indent="0" algn="just" rtl="0">
              <a:lnSpc>
                <a:spcPct val="115000"/>
              </a:lnSpc>
              <a:spcBef>
                <a:spcPts val="1200"/>
              </a:spcBef>
              <a:spcAft>
                <a:spcPts val="1600"/>
              </a:spcAft>
              <a:buNone/>
            </a:pPr>
            <a:endParaRPr sz="25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0"/>
        <p:cNvGrpSpPr/>
        <p:nvPr/>
      </p:nvGrpSpPr>
      <p:grpSpPr>
        <a:xfrm>
          <a:off x="0" y="0"/>
          <a:ext cx="0" cy="0"/>
          <a:chOff x="0" y="0"/>
          <a:chExt cx="0" cy="0"/>
        </a:xfrm>
      </p:grpSpPr>
      <p:pic>
        <p:nvPicPr>
          <p:cNvPr id="301" name="Google Shape;301;g1e27564fdb3_0_28" descr="Adjustable measurement tool"/>
          <p:cNvPicPr preferRelativeResize="0"/>
          <p:nvPr/>
        </p:nvPicPr>
        <p:blipFill rotWithShape="1">
          <a:blip r:embed="rId3">
            <a:alphaModFix/>
          </a:blip>
          <a:srcRect t="1542" b="14168"/>
          <a:stretch/>
        </p:blipFill>
        <p:spPr>
          <a:xfrm>
            <a:off x="-1" y="10"/>
            <a:ext cx="12188652" cy="6857989"/>
          </a:xfrm>
          <a:prstGeom prst="rect">
            <a:avLst/>
          </a:prstGeom>
          <a:noFill/>
          <a:ln>
            <a:noFill/>
          </a:ln>
        </p:spPr>
      </p:pic>
      <p:sp>
        <p:nvSpPr>
          <p:cNvPr id="302" name="Google Shape;302;g1e27564fdb3_0_28"/>
          <p:cNvSpPr/>
          <p:nvPr/>
        </p:nvSpPr>
        <p:spPr>
          <a:xfrm>
            <a:off x="-258" y="0"/>
            <a:ext cx="12192000" cy="6858000"/>
          </a:xfrm>
          <a:prstGeom prst="rect">
            <a:avLst/>
          </a:prstGeom>
          <a:gradFill>
            <a:gsLst>
              <a:gs pos="0">
                <a:srgbClr val="EFEDE3">
                  <a:alpha val="74901"/>
                </a:srgbClr>
              </a:gs>
              <a:gs pos="30000">
                <a:srgbClr val="EFEDE3">
                  <a:alpha val="74901"/>
                </a:srgbClr>
              </a:gs>
              <a:gs pos="100000">
                <a:schemeClr val="lt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03" name="Google Shape;303;g1e27564fdb3_0_2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u="sng"/>
              <a:t>Future Work</a:t>
            </a:r>
            <a:endParaRPr/>
          </a:p>
        </p:txBody>
      </p:sp>
      <p:sp>
        <p:nvSpPr>
          <p:cNvPr id="304" name="Google Shape;304;g1e27564fdb3_0_28"/>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e27564fdb3_0_28"/>
          <p:cNvSpPr txBox="1">
            <a:spLocks noGrp="1"/>
          </p:cNvSpPr>
          <p:nvPr>
            <p:ph type="body" idx="1"/>
          </p:nvPr>
        </p:nvSpPr>
        <p:spPr>
          <a:xfrm>
            <a:off x="1371600" y="2045125"/>
            <a:ext cx="9601200" cy="2372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Improving the speed of the Bullying predictor Application.</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Streamlit application can be integrated into a twitter platform suggesting the user the category of tweet and its impact.</a:t>
            </a:r>
            <a:endParaRPr sz="18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800">
              <a:solidFill>
                <a:schemeClr val="dk1"/>
              </a:solidFill>
              <a:latin typeface="Arial"/>
              <a:ea typeface="Arial"/>
              <a:cs typeface="Arial"/>
              <a:sym typeface="Arial"/>
            </a:endParaRPr>
          </a:p>
          <a:p>
            <a:pPr marL="457200" lvl="0" indent="-342900" algn="l" rtl="0">
              <a:lnSpc>
                <a:spcPct val="115000"/>
              </a:lnSpc>
              <a:spcBef>
                <a:spcPts val="1200"/>
              </a:spcBef>
              <a:spcAft>
                <a:spcPts val="0"/>
              </a:spcAft>
              <a:buClr>
                <a:schemeClr val="dk1"/>
              </a:buClr>
              <a:buSzPts val="1800"/>
              <a:buFont typeface="Arial"/>
              <a:buChar char="■"/>
            </a:pPr>
            <a:r>
              <a:rPr lang="en-US" sz="1800">
                <a:solidFill>
                  <a:schemeClr val="dk1"/>
                </a:solidFill>
                <a:latin typeface="Arial"/>
                <a:ea typeface="Arial"/>
                <a:cs typeface="Arial"/>
                <a:sym typeface="Arial"/>
              </a:rPr>
              <a:t>Adding multiple tweet input feature.</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800">
              <a:solidFill>
                <a:schemeClr val="dk1"/>
              </a:solidFill>
              <a:latin typeface="Arial"/>
              <a:ea typeface="Arial"/>
              <a:cs typeface="Arial"/>
              <a:sym typeface="Arial"/>
            </a:endParaRPr>
          </a:p>
          <a:p>
            <a:pPr marL="0" lvl="0" indent="0" algn="just" rtl="0">
              <a:lnSpc>
                <a:spcPct val="115000"/>
              </a:lnSpc>
              <a:spcBef>
                <a:spcPts val="1200"/>
              </a:spcBef>
              <a:spcAft>
                <a:spcPts val="1600"/>
              </a:spcAft>
              <a:buNone/>
            </a:pPr>
            <a:endParaRPr sz="2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7"/>
        <p:cNvGrpSpPr/>
        <p:nvPr/>
      </p:nvGrpSpPr>
      <p:grpSpPr>
        <a:xfrm>
          <a:off x="0" y="0"/>
          <a:ext cx="0" cy="0"/>
          <a:chOff x="0" y="0"/>
          <a:chExt cx="0" cy="0"/>
        </a:xfrm>
      </p:grpSpPr>
      <p:grpSp>
        <p:nvGrpSpPr>
          <p:cNvPr id="128" name="Google Shape;128;p2"/>
          <p:cNvGrpSpPr/>
          <p:nvPr/>
        </p:nvGrpSpPr>
        <p:grpSpPr>
          <a:xfrm>
            <a:off x="752858" y="744469"/>
            <a:ext cx="10674117" cy="5349671"/>
            <a:chOff x="752858" y="744469"/>
            <a:chExt cx="10674117" cy="5349671"/>
          </a:xfrm>
        </p:grpSpPr>
        <p:sp>
          <p:nvSpPr>
            <p:cNvPr id="129" name="Google Shape;129;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130" name="Google Shape;130;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32" name="Google Shape;132;p2"/>
          <p:cNvPicPr preferRelativeResize="0">
            <a:picLocks noGrp="1"/>
          </p:cNvPicPr>
          <p:nvPr>
            <p:ph type="body" idx="1"/>
          </p:nvPr>
        </p:nvPicPr>
        <p:blipFill rotWithShape="1">
          <a:blip r:embed="rId3">
            <a:alphaModFix amt="40000"/>
          </a:blip>
          <a:srcRect l="5428" r="2311"/>
          <a:stretch/>
        </p:blipFill>
        <p:spPr>
          <a:xfrm>
            <a:off x="3068" y="10"/>
            <a:ext cx="6089884" cy="6857990"/>
          </a:xfrm>
          <a:prstGeom prst="rect">
            <a:avLst/>
          </a:prstGeom>
          <a:noFill/>
          <a:ln>
            <a:noFill/>
          </a:ln>
        </p:spPr>
      </p:pic>
      <p:pic>
        <p:nvPicPr>
          <p:cNvPr id="133" name="Google Shape;133;p2"/>
          <p:cNvPicPr preferRelativeResize="0"/>
          <p:nvPr/>
        </p:nvPicPr>
        <p:blipFill rotWithShape="1">
          <a:blip r:embed="rId4">
            <a:alphaModFix amt="40000"/>
          </a:blip>
          <a:srcRect r="-1" b="17916"/>
          <a:stretch/>
        </p:blipFill>
        <p:spPr>
          <a:xfrm>
            <a:off x="6092952" y="10"/>
            <a:ext cx="6099048" cy="6857990"/>
          </a:xfrm>
          <a:prstGeom prst="rect">
            <a:avLst/>
          </a:prstGeom>
          <a:noFill/>
          <a:ln>
            <a:noFill/>
          </a:ln>
        </p:spPr>
      </p:pic>
      <p:sp>
        <p:nvSpPr>
          <p:cNvPr id="134" name="Google Shape;134;p2"/>
          <p:cNvSpPr txBox="1">
            <a:spLocks noGrp="1"/>
          </p:cNvSpPr>
          <p:nvPr>
            <p:ph type="title"/>
          </p:nvPr>
        </p:nvSpPr>
        <p:spPr>
          <a:xfrm>
            <a:off x="1915128" y="1788454"/>
            <a:ext cx="8361229" cy="2098226"/>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rgbClr val="FFFFFF"/>
              </a:buClr>
              <a:buSzPts val="7200"/>
              <a:buFont typeface="Libre Franklin"/>
              <a:buNone/>
            </a:pPr>
            <a:r>
              <a:rPr lang="en-US" sz="7200" b="1" u="sng" cap="none" dirty="0">
                <a:solidFill>
                  <a:srgbClr val="FFFFFF"/>
                </a:solidFill>
              </a:rPr>
              <a:t>OUR TEAM</a:t>
            </a:r>
            <a:endParaRPr dirty="0"/>
          </a:p>
        </p:txBody>
      </p:sp>
      <p:sp>
        <p:nvSpPr>
          <p:cNvPr id="135" name="Google Shape;135;p2"/>
          <p:cNvSpPr txBox="1"/>
          <p:nvPr/>
        </p:nvSpPr>
        <p:spPr>
          <a:xfrm>
            <a:off x="1525432" y="6012276"/>
            <a:ext cx="969929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lt1"/>
                </a:solidFill>
                <a:latin typeface="Libre Franklin"/>
                <a:ea typeface="Libre Franklin"/>
                <a:cs typeface="Libre Franklin"/>
                <a:sym typeface="Libre Franklin"/>
              </a:rPr>
              <a:t> </a:t>
            </a:r>
            <a:r>
              <a:rPr lang="en-US" sz="1800" b="1" i="0" u="sng" strike="noStrike" cap="none" dirty="0">
                <a:solidFill>
                  <a:schemeClr val="lt1"/>
                </a:solidFill>
                <a:highlight>
                  <a:schemeClr val="dk1"/>
                </a:highlight>
                <a:latin typeface="Libre Franklin"/>
                <a:ea typeface="Libre Franklin"/>
                <a:cs typeface="Libre Franklin"/>
                <a:sym typeface="Libre Franklin"/>
              </a:rPr>
              <a:t>Karan Ajay Pisay</a:t>
            </a:r>
            <a:r>
              <a:rPr lang="en-US" sz="1800" b="1" i="0" u="none" strike="noStrike" cap="none" dirty="0">
                <a:solidFill>
                  <a:schemeClr val="lt1"/>
                </a:solidFill>
                <a:latin typeface="Libre Franklin"/>
                <a:ea typeface="Libre Franklin"/>
                <a:cs typeface="Libre Franklin"/>
                <a:sym typeface="Libre Franklin"/>
              </a:rPr>
              <a:t> 	            					</a:t>
            </a:r>
            <a:r>
              <a:rPr lang="en-US" sz="1800" b="1" dirty="0">
                <a:solidFill>
                  <a:schemeClr val="lt1"/>
                </a:solidFill>
                <a:highlight>
                  <a:srgbClr val="000000"/>
                </a:highlight>
                <a:latin typeface="Libre Franklin"/>
                <a:ea typeface="Libre Franklin"/>
                <a:cs typeface="Libre Franklin"/>
                <a:sym typeface="Libre Franklin"/>
              </a:rPr>
              <a:t>Srashti Soni</a:t>
            </a:r>
            <a:endParaRPr sz="1800" dirty="0">
              <a:solidFill>
                <a:schemeClr val="lt1"/>
              </a:solidFill>
              <a:highlight>
                <a:srgbClr val="000000"/>
              </a:highlight>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9"/>
        <p:cNvGrpSpPr/>
        <p:nvPr/>
      </p:nvGrpSpPr>
      <p:grpSpPr>
        <a:xfrm>
          <a:off x="0" y="0"/>
          <a:ext cx="0" cy="0"/>
          <a:chOff x="0" y="0"/>
          <a:chExt cx="0" cy="0"/>
        </a:xfrm>
      </p:grpSpPr>
      <p:grpSp>
        <p:nvGrpSpPr>
          <p:cNvPr id="310" name="Google Shape;310;p16"/>
          <p:cNvGrpSpPr/>
          <p:nvPr/>
        </p:nvGrpSpPr>
        <p:grpSpPr>
          <a:xfrm>
            <a:off x="752858" y="744469"/>
            <a:ext cx="10674117" cy="5349671"/>
            <a:chOff x="752858" y="744469"/>
            <a:chExt cx="10674117" cy="5349671"/>
          </a:xfrm>
        </p:grpSpPr>
        <p:sp>
          <p:nvSpPr>
            <p:cNvPr id="311" name="Google Shape;311;p16"/>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312" name="Google Shape;312;p16"/>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3" name="Google Shape;313;p16" descr="An arrow pointing right"/>
          <p:cNvPicPr preferRelativeResize="0"/>
          <p:nvPr/>
        </p:nvPicPr>
        <p:blipFill rotWithShape="1">
          <a:blip r:embed="rId3">
            <a:alphaModFix/>
          </a:blip>
          <a:srcRect t="15078"/>
          <a:stretch/>
        </p:blipFill>
        <p:spPr>
          <a:xfrm>
            <a:off x="20" y="10"/>
            <a:ext cx="12191980" cy="6859300"/>
          </a:xfrm>
          <a:prstGeom prst="rect">
            <a:avLst/>
          </a:prstGeom>
          <a:noFill/>
          <a:ln>
            <a:noFill/>
          </a:ln>
        </p:spPr>
      </p:pic>
      <p:sp>
        <p:nvSpPr>
          <p:cNvPr id="314" name="Google Shape;314;p16"/>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15" name="Google Shape;315;p16"/>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317" name="Google Shape;317;p16"/>
          <p:cNvSpPr txBox="1">
            <a:spLocks noGrp="1"/>
          </p:cNvSpPr>
          <p:nvPr>
            <p:ph type="title"/>
          </p:nvPr>
        </p:nvSpPr>
        <p:spPr>
          <a:xfrm>
            <a:off x="1915128" y="1788454"/>
            <a:ext cx="8361229" cy="2098226"/>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lt2"/>
              </a:buClr>
              <a:buSzPts val="7200"/>
              <a:buFont typeface="Libre Franklin"/>
              <a:buNone/>
            </a:pPr>
            <a:r>
              <a:rPr lang="en-US" sz="7200" cap="none">
                <a:solidFill>
                  <a:schemeClr val="lt2"/>
                </a:solidFill>
              </a:rPr>
              <a:t>THANKYOU!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p:nvPr/>
        </p:nvSpPr>
        <p:spPr>
          <a:xfrm>
            <a:off x="2721533" y="94700"/>
            <a:ext cx="7000400" cy="763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4667" u="sng">
                <a:solidFill>
                  <a:schemeClr val="lt1"/>
                </a:solidFill>
                <a:highlight>
                  <a:schemeClr val="dk1"/>
                </a:highlight>
                <a:latin typeface="Libre Franklin"/>
                <a:ea typeface="Libre Franklin"/>
                <a:cs typeface="Libre Franklin"/>
                <a:sym typeface="Libre Franklin"/>
              </a:rPr>
              <a:t>Table of Contents</a:t>
            </a:r>
            <a:endParaRPr sz="4667" b="1" u="sng">
              <a:solidFill>
                <a:srgbClr val="FFEDD6"/>
              </a:solidFill>
              <a:latin typeface="Libre Franklin"/>
              <a:ea typeface="Libre Franklin"/>
              <a:cs typeface="Libre Franklin"/>
              <a:sym typeface="Libre Franklin"/>
            </a:endParaRPr>
          </a:p>
        </p:txBody>
      </p:sp>
      <p:sp>
        <p:nvSpPr>
          <p:cNvPr id="141" name="Google Shape;141;p3"/>
          <p:cNvSpPr txBox="1"/>
          <p:nvPr/>
        </p:nvSpPr>
        <p:spPr>
          <a:xfrm>
            <a:off x="1257533" y="2222400"/>
            <a:ext cx="3004400" cy="11168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a:solidFill>
                  <a:srgbClr val="FFEDD6"/>
                </a:solidFill>
                <a:latin typeface="Libre Franklin"/>
                <a:ea typeface="Libre Franklin"/>
                <a:cs typeface="Libre Franklin"/>
                <a:sym typeface="Libre Franklin"/>
              </a:rPr>
              <a:t>Introduction</a:t>
            </a:r>
            <a:endParaRPr sz="2667" b="1" u="sng">
              <a:solidFill>
                <a:srgbClr val="FFEDD6"/>
              </a:solidFill>
              <a:latin typeface="Libre Franklin"/>
              <a:ea typeface="Libre Franklin"/>
              <a:cs typeface="Libre Franklin"/>
              <a:sym typeface="Libre Franklin"/>
            </a:endParaRPr>
          </a:p>
        </p:txBody>
      </p:sp>
      <p:sp>
        <p:nvSpPr>
          <p:cNvPr id="142" name="Google Shape;142;p3"/>
          <p:cNvSpPr txBox="1"/>
          <p:nvPr/>
        </p:nvSpPr>
        <p:spPr>
          <a:xfrm>
            <a:off x="7982767" y="2222400"/>
            <a:ext cx="3004400" cy="11168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a:solidFill>
                  <a:srgbClr val="FFEDD6"/>
                </a:solidFill>
                <a:latin typeface="Libre Franklin"/>
                <a:ea typeface="Libre Franklin"/>
                <a:cs typeface="Libre Franklin"/>
                <a:sym typeface="Libre Franklin"/>
              </a:rPr>
              <a:t>Dataset</a:t>
            </a:r>
            <a:endParaRPr sz="2667" b="1" u="sng">
              <a:solidFill>
                <a:srgbClr val="FFEDD6"/>
              </a:solidFill>
              <a:latin typeface="Libre Franklin"/>
              <a:ea typeface="Libre Franklin"/>
              <a:cs typeface="Libre Franklin"/>
              <a:sym typeface="Libre Franklin"/>
            </a:endParaRPr>
          </a:p>
        </p:txBody>
      </p:sp>
      <p:sp>
        <p:nvSpPr>
          <p:cNvPr id="143" name="Google Shape;143;p3"/>
          <p:cNvSpPr txBox="1"/>
          <p:nvPr/>
        </p:nvSpPr>
        <p:spPr>
          <a:xfrm>
            <a:off x="4626200" y="2513770"/>
            <a:ext cx="3004500" cy="11169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dirty="0">
                <a:solidFill>
                  <a:srgbClr val="FFEDD6"/>
                </a:solidFill>
                <a:latin typeface="Libre Franklin"/>
                <a:ea typeface="Libre Franklin"/>
                <a:cs typeface="Libre Franklin"/>
                <a:sym typeface="Libre Franklin"/>
              </a:rPr>
              <a:t>Literature </a:t>
            </a:r>
            <a:r>
              <a:rPr lang="en-US" sz="2667" b="1" u="sng" dirty="0" err="1">
                <a:solidFill>
                  <a:srgbClr val="FFEDD6"/>
                </a:solidFill>
                <a:latin typeface="Libre Franklin"/>
                <a:ea typeface="Libre Franklin"/>
                <a:cs typeface="Libre Franklin"/>
                <a:sym typeface="Libre Franklin"/>
              </a:rPr>
              <a:t>Survery</a:t>
            </a:r>
            <a:endParaRPr sz="2667" b="1" u="sng" dirty="0">
              <a:solidFill>
                <a:srgbClr val="FFEDD6"/>
              </a:solidFill>
              <a:latin typeface="Libre Franklin"/>
              <a:ea typeface="Libre Franklin"/>
              <a:cs typeface="Libre Franklin"/>
              <a:sym typeface="Libre Franklin"/>
            </a:endParaRPr>
          </a:p>
        </p:txBody>
      </p:sp>
      <p:sp>
        <p:nvSpPr>
          <p:cNvPr id="144" name="Google Shape;144;p3"/>
          <p:cNvSpPr txBox="1"/>
          <p:nvPr/>
        </p:nvSpPr>
        <p:spPr>
          <a:xfrm>
            <a:off x="1418233" y="1991067"/>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a:solidFill>
                  <a:schemeClr val="lt1"/>
                </a:solidFill>
                <a:latin typeface="Advent Pro"/>
                <a:ea typeface="Advent Pro"/>
                <a:cs typeface="Advent Pro"/>
                <a:sym typeface="Advent Pro"/>
              </a:rPr>
              <a:t>01</a:t>
            </a:r>
            <a:endParaRPr sz="6400" b="1">
              <a:solidFill>
                <a:schemeClr val="lt1"/>
              </a:solidFill>
              <a:latin typeface="Advent Pro"/>
              <a:ea typeface="Advent Pro"/>
              <a:cs typeface="Advent Pro"/>
              <a:sym typeface="Advent Pro"/>
            </a:endParaRPr>
          </a:p>
        </p:txBody>
      </p:sp>
      <p:sp>
        <p:nvSpPr>
          <p:cNvPr id="145" name="Google Shape;145;p3"/>
          <p:cNvSpPr txBox="1"/>
          <p:nvPr/>
        </p:nvSpPr>
        <p:spPr>
          <a:xfrm>
            <a:off x="4895133" y="1917300"/>
            <a:ext cx="2383500" cy="9603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a:solidFill>
                  <a:schemeClr val="lt1"/>
                </a:solidFill>
                <a:latin typeface="Advent Pro"/>
                <a:ea typeface="Advent Pro"/>
                <a:cs typeface="Advent Pro"/>
                <a:sym typeface="Advent Pro"/>
              </a:rPr>
              <a:t>02</a:t>
            </a:r>
            <a:endParaRPr sz="6400" b="1">
              <a:solidFill>
                <a:schemeClr val="lt1"/>
              </a:solidFill>
              <a:latin typeface="Advent Pro"/>
              <a:ea typeface="Advent Pro"/>
              <a:cs typeface="Advent Pro"/>
              <a:sym typeface="Advent Pro"/>
            </a:endParaRPr>
          </a:p>
        </p:txBody>
      </p:sp>
      <p:sp>
        <p:nvSpPr>
          <p:cNvPr id="146" name="Google Shape;146;p3"/>
          <p:cNvSpPr txBox="1"/>
          <p:nvPr/>
        </p:nvSpPr>
        <p:spPr>
          <a:xfrm>
            <a:off x="8181533" y="1917300"/>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a:solidFill>
                  <a:schemeClr val="lt1"/>
                </a:solidFill>
                <a:latin typeface="Advent Pro"/>
                <a:ea typeface="Advent Pro"/>
                <a:cs typeface="Advent Pro"/>
                <a:sym typeface="Advent Pro"/>
              </a:rPr>
              <a:t>03</a:t>
            </a:r>
            <a:endParaRPr sz="6400" b="1">
              <a:solidFill>
                <a:schemeClr val="lt1"/>
              </a:solidFill>
              <a:latin typeface="Advent Pro"/>
              <a:ea typeface="Advent Pro"/>
              <a:cs typeface="Advent Pro"/>
              <a:sym typeface="Advent Pro"/>
            </a:endParaRPr>
          </a:p>
        </p:txBody>
      </p:sp>
      <p:sp>
        <p:nvSpPr>
          <p:cNvPr id="147" name="Google Shape;147;p3"/>
          <p:cNvSpPr txBox="1"/>
          <p:nvPr/>
        </p:nvSpPr>
        <p:spPr>
          <a:xfrm>
            <a:off x="1366433" y="3835367"/>
            <a:ext cx="24354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dirty="0">
                <a:solidFill>
                  <a:schemeClr val="lt1"/>
                </a:solidFill>
                <a:latin typeface="Advent Pro"/>
                <a:ea typeface="Advent Pro"/>
                <a:cs typeface="Advent Pro"/>
                <a:sym typeface="Advent Pro"/>
              </a:rPr>
              <a:t>04</a:t>
            </a:r>
            <a:endParaRPr sz="6400" b="1" dirty="0">
              <a:solidFill>
                <a:schemeClr val="lt1"/>
              </a:solidFill>
              <a:latin typeface="Advent Pro"/>
              <a:ea typeface="Advent Pro"/>
              <a:cs typeface="Advent Pro"/>
              <a:sym typeface="Advent Pro"/>
            </a:endParaRPr>
          </a:p>
        </p:txBody>
      </p:sp>
      <p:sp>
        <p:nvSpPr>
          <p:cNvPr id="148" name="Google Shape;148;p3"/>
          <p:cNvSpPr txBox="1"/>
          <p:nvPr/>
        </p:nvSpPr>
        <p:spPr>
          <a:xfrm>
            <a:off x="1232521" y="4399609"/>
            <a:ext cx="3200000" cy="11168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dirty="0">
                <a:solidFill>
                  <a:srgbClr val="FFEDD6"/>
                </a:solidFill>
                <a:latin typeface="Libre Franklin"/>
                <a:ea typeface="Libre Franklin"/>
                <a:cs typeface="Libre Franklin"/>
                <a:sym typeface="Libre Franklin"/>
              </a:rPr>
              <a:t>Exploratory Data Analysis</a:t>
            </a:r>
            <a:endParaRPr sz="2667" b="1" u="sng" dirty="0">
              <a:solidFill>
                <a:srgbClr val="FFEDD6"/>
              </a:solidFill>
              <a:latin typeface="Libre Franklin"/>
              <a:ea typeface="Libre Franklin"/>
              <a:cs typeface="Libre Franklin"/>
              <a:sym typeface="Libre Franklin"/>
            </a:endParaRPr>
          </a:p>
        </p:txBody>
      </p:sp>
      <p:sp>
        <p:nvSpPr>
          <p:cNvPr id="149" name="Google Shape;149;p3"/>
          <p:cNvSpPr txBox="1"/>
          <p:nvPr/>
        </p:nvSpPr>
        <p:spPr>
          <a:xfrm>
            <a:off x="4895133" y="3864030"/>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dirty="0">
                <a:solidFill>
                  <a:schemeClr val="lt1"/>
                </a:solidFill>
                <a:latin typeface="Advent Pro"/>
                <a:ea typeface="Advent Pro"/>
                <a:cs typeface="Advent Pro"/>
                <a:sym typeface="Advent Pro"/>
              </a:rPr>
              <a:t>05</a:t>
            </a:r>
            <a:endParaRPr sz="6400" b="1" dirty="0">
              <a:solidFill>
                <a:schemeClr val="lt1"/>
              </a:solidFill>
              <a:latin typeface="Advent Pro"/>
              <a:ea typeface="Advent Pro"/>
              <a:cs typeface="Advent Pro"/>
              <a:sym typeface="Advent Pro"/>
            </a:endParaRPr>
          </a:p>
        </p:txBody>
      </p:sp>
      <p:sp>
        <p:nvSpPr>
          <p:cNvPr id="150" name="Google Shape;150;p3"/>
          <p:cNvSpPr txBox="1"/>
          <p:nvPr/>
        </p:nvSpPr>
        <p:spPr>
          <a:xfrm>
            <a:off x="4566433" y="4344230"/>
            <a:ext cx="3200000" cy="11168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dirty="0">
                <a:solidFill>
                  <a:srgbClr val="FFEDD6"/>
                </a:solidFill>
                <a:latin typeface="Libre Franklin"/>
                <a:ea typeface="Libre Franklin"/>
                <a:cs typeface="Libre Franklin"/>
                <a:sym typeface="Libre Franklin"/>
              </a:rPr>
              <a:t>Model Training and  Evaluation</a:t>
            </a:r>
            <a:endParaRPr sz="2667" b="1" u="sng" dirty="0">
              <a:solidFill>
                <a:srgbClr val="FFEDD6"/>
              </a:solidFill>
              <a:latin typeface="Libre Franklin"/>
              <a:ea typeface="Libre Franklin"/>
              <a:cs typeface="Libre Franklin"/>
              <a:sym typeface="Libre Franklin"/>
            </a:endParaRPr>
          </a:p>
        </p:txBody>
      </p:sp>
      <p:sp>
        <p:nvSpPr>
          <p:cNvPr id="2" name="Google Shape;149;p3">
            <a:extLst>
              <a:ext uri="{FF2B5EF4-FFF2-40B4-BE49-F238E27FC236}">
                <a16:creationId xmlns:a16="http://schemas.microsoft.com/office/drawing/2014/main" id="{3682AA56-B3F5-6559-8FD8-2F8C22C7FF16}"/>
              </a:ext>
            </a:extLst>
          </p:cNvPr>
          <p:cNvSpPr txBox="1"/>
          <p:nvPr/>
        </p:nvSpPr>
        <p:spPr>
          <a:xfrm>
            <a:off x="8181533" y="3835367"/>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dirty="0">
                <a:solidFill>
                  <a:schemeClr val="lt1"/>
                </a:solidFill>
                <a:latin typeface="Advent Pro"/>
                <a:ea typeface="Advent Pro"/>
                <a:cs typeface="Advent Pro"/>
                <a:sym typeface="Advent Pro"/>
              </a:rPr>
              <a:t>06</a:t>
            </a:r>
            <a:endParaRPr sz="6400" b="1" dirty="0">
              <a:solidFill>
                <a:schemeClr val="lt1"/>
              </a:solidFill>
              <a:latin typeface="Advent Pro"/>
              <a:ea typeface="Advent Pro"/>
              <a:cs typeface="Advent Pro"/>
              <a:sym typeface="Advent Pro"/>
            </a:endParaRPr>
          </a:p>
        </p:txBody>
      </p:sp>
      <p:sp>
        <p:nvSpPr>
          <p:cNvPr id="3" name="Google Shape;149;p3">
            <a:extLst>
              <a:ext uri="{FF2B5EF4-FFF2-40B4-BE49-F238E27FC236}">
                <a16:creationId xmlns:a16="http://schemas.microsoft.com/office/drawing/2014/main" id="{68A606EF-533B-2C27-5A91-5101B349557E}"/>
              </a:ext>
            </a:extLst>
          </p:cNvPr>
          <p:cNvSpPr txBox="1"/>
          <p:nvPr/>
        </p:nvSpPr>
        <p:spPr>
          <a:xfrm>
            <a:off x="5047533" y="4016430"/>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endParaRPr sz="6400" b="1" dirty="0">
              <a:solidFill>
                <a:schemeClr val="lt1"/>
              </a:solidFill>
              <a:latin typeface="Advent Pro"/>
              <a:ea typeface="Advent Pro"/>
              <a:cs typeface="Advent Pro"/>
              <a:sym typeface="Advent Pro"/>
            </a:endParaRPr>
          </a:p>
        </p:txBody>
      </p:sp>
      <p:sp>
        <p:nvSpPr>
          <p:cNvPr id="4" name="Google Shape;150;p3">
            <a:extLst>
              <a:ext uri="{FF2B5EF4-FFF2-40B4-BE49-F238E27FC236}">
                <a16:creationId xmlns:a16="http://schemas.microsoft.com/office/drawing/2014/main" id="{580DCD3C-97C6-EADF-E5EA-245D007CDF76}"/>
              </a:ext>
            </a:extLst>
          </p:cNvPr>
          <p:cNvSpPr txBox="1"/>
          <p:nvPr/>
        </p:nvSpPr>
        <p:spPr>
          <a:xfrm>
            <a:off x="7766433" y="4066719"/>
            <a:ext cx="3200000" cy="11168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dirty="0">
                <a:solidFill>
                  <a:srgbClr val="FFEDD6"/>
                </a:solidFill>
                <a:latin typeface="Libre Franklin"/>
                <a:ea typeface="Libre Franklin"/>
                <a:cs typeface="Libre Franklin"/>
                <a:sym typeface="Libre Franklin"/>
              </a:rPr>
              <a:t>Streamlit</a:t>
            </a:r>
            <a:endParaRPr sz="2667" b="1" u="sng" dirty="0">
              <a:solidFill>
                <a:srgbClr val="FFEDD6"/>
              </a:solidFill>
              <a:latin typeface="Libre Franklin"/>
              <a:ea typeface="Libre Franklin"/>
              <a:cs typeface="Libre Franklin"/>
              <a:sym typeface="Libre Franklin"/>
            </a:endParaRPr>
          </a:p>
        </p:txBody>
      </p:sp>
      <p:sp>
        <p:nvSpPr>
          <p:cNvPr id="5" name="Google Shape;149;p3">
            <a:extLst>
              <a:ext uri="{FF2B5EF4-FFF2-40B4-BE49-F238E27FC236}">
                <a16:creationId xmlns:a16="http://schemas.microsoft.com/office/drawing/2014/main" id="{B8493A09-D43F-1867-FBBD-D9F023748F45}"/>
              </a:ext>
            </a:extLst>
          </p:cNvPr>
          <p:cNvSpPr txBox="1"/>
          <p:nvPr/>
        </p:nvSpPr>
        <p:spPr>
          <a:xfrm>
            <a:off x="4261933" y="5682225"/>
            <a:ext cx="2383600" cy="96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6400" b="1" dirty="0">
                <a:solidFill>
                  <a:schemeClr val="lt1"/>
                </a:solidFill>
                <a:latin typeface="Advent Pro"/>
                <a:ea typeface="Advent Pro"/>
                <a:cs typeface="Advent Pro"/>
                <a:sym typeface="Advent Pro"/>
              </a:rPr>
              <a:t>07</a:t>
            </a:r>
            <a:endParaRPr sz="6400" b="1" dirty="0">
              <a:solidFill>
                <a:schemeClr val="lt1"/>
              </a:solidFill>
              <a:latin typeface="Advent Pro"/>
              <a:ea typeface="Advent Pro"/>
              <a:cs typeface="Advent Pro"/>
              <a:sym typeface="Advent Pro"/>
            </a:endParaRPr>
          </a:p>
        </p:txBody>
      </p:sp>
      <p:sp>
        <p:nvSpPr>
          <p:cNvPr id="6" name="Google Shape;150;p3">
            <a:extLst>
              <a:ext uri="{FF2B5EF4-FFF2-40B4-BE49-F238E27FC236}">
                <a16:creationId xmlns:a16="http://schemas.microsoft.com/office/drawing/2014/main" id="{33D7B8A5-DC64-179A-C01E-6EDC2E6A86CF}"/>
              </a:ext>
            </a:extLst>
          </p:cNvPr>
          <p:cNvSpPr txBox="1"/>
          <p:nvPr/>
        </p:nvSpPr>
        <p:spPr>
          <a:xfrm>
            <a:off x="5678633" y="5457030"/>
            <a:ext cx="1636511" cy="9065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2667" b="1" u="sng" dirty="0">
                <a:solidFill>
                  <a:srgbClr val="FFEDD6"/>
                </a:solidFill>
                <a:latin typeface="Libre Franklin"/>
                <a:ea typeface="Libre Franklin"/>
                <a:cs typeface="Libre Franklin"/>
                <a:sym typeface="Libre Franklin"/>
              </a:rPr>
              <a:t>Demo</a:t>
            </a:r>
            <a:endParaRPr sz="2667" b="1" u="sng" dirty="0">
              <a:solidFill>
                <a:srgbClr val="FFEDD6"/>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4"/>
        <p:cNvGrpSpPr/>
        <p:nvPr/>
      </p:nvGrpSpPr>
      <p:grpSpPr>
        <a:xfrm>
          <a:off x="0" y="0"/>
          <a:ext cx="0" cy="0"/>
          <a:chOff x="0" y="0"/>
          <a:chExt cx="0" cy="0"/>
        </a:xfrm>
      </p:grpSpPr>
      <p:sp>
        <p:nvSpPr>
          <p:cNvPr id="155" name="Google Shape;155;p4"/>
          <p:cNvSpPr/>
          <p:nvPr/>
        </p:nvSpPr>
        <p:spPr>
          <a:xfrm>
            <a:off x="0" y="376"/>
            <a:ext cx="5303520" cy="68576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a:spLocks noGrp="1"/>
          </p:cNvSpPr>
          <p:nvPr>
            <p:ph type="title"/>
          </p:nvPr>
        </p:nvSpPr>
        <p:spPr>
          <a:xfrm>
            <a:off x="278725" y="791575"/>
            <a:ext cx="4912500" cy="5262300"/>
          </a:xfrm>
          <a:prstGeom prst="rect">
            <a:avLst/>
          </a:prstGeom>
          <a:noFill/>
          <a:ln>
            <a:noFill/>
          </a:ln>
        </p:spPr>
        <p:txBody>
          <a:bodyPr spcFirstLastPara="1" wrap="square" lIns="91425" tIns="45700" rIns="91425" bIns="45700" anchor="ctr" anchorCtr="0">
            <a:normAutofit/>
          </a:bodyPr>
          <a:lstStyle/>
          <a:p>
            <a:pPr marL="0" lvl="0" indent="0" algn="r" rtl="0">
              <a:lnSpc>
                <a:spcPct val="89000"/>
              </a:lnSpc>
              <a:spcBef>
                <a:spcPts val="0"/>
              </a:spcBef>
              <a:spcAft>
                <a:spcPts val="0"/>
              </a:spcAft>
              <a:buClr>
                <a:schemeClr val="lt2"/>
              </a:buClr>
              <a:buSzPts val="5400"/>
              <a:buFont typeface="Libre Franklin"/>
              <a:buNone/>
            </a:pPr>
            <a:r>
              <a:rPr lang="en-US" sz="5400" b="1" u="sng">
                <a:solidFill>
                  <a:schemeClr val="lt2"/>
                </a:solidFill>
              </a:rPr>
              <a:t>Introduction:</a:t>
            </a:r>
            <a:br>
              <a:rPr lang="en-US" sz="5400">
                <a:solidFill>
                  <a:schemeClr val="lt2"/>
                </a:solidFill>
              </a:rPr>
            </a:br>
            <a:endParaRPr sz="5400">
              <a:solidFill>
                <a:schemeClr val="lt2"/>
              </a:solidFill>
            </a:endParaRPr>
          </a:p>
        </p:txBody>
      </p:sp>
      <p:sp>
        <p:nvSpPr>
          <p:cNvPr id="157" name="Google Shape;157;p4"/>
          <p:cNvSpPr/>
          <p:nvPr/>
        </p:nvSpPr>
        <p:spPr>
          <a:xfrm>
            <a:off x="5303520" y="376"/>
            <a:ext cx="228600" cy="6858000"/>
          </a:xfrm>
          <a:prstGeom prst="rect">
            <a:avLst/>
          </a:prstGeom>
          <a:solidFill>
            <a:srgbClr val="6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txBox="1">
            <a:spLocks noGrp="1"/>
          </p:cNvSpPr>
          <p:nvPr>
            <p:ph type="body" idx="1"/>
          </p:nvPr>
        </p:nvSpPr>
        <p:spPr>
          <a:xfrm>
            <a:off x="6176720" y="791570"/>
            <a:ext cx="5617174" cy="5262390"/>
          </a:xfrm>
          <a:prstGeom prst="rect">
            <a:avLst/>
          </a:prstGeom>
          <a:noFill/>
          <a:ln>
            <a:noFill/>
          </a:ln>
        </p:spPr>
        <p:txBody>
          <a:bodyPr spcFirstLastPara="1" wrap="square" lIns="91425" tIns="45700" rIns="91425" bIns="45700" anchor="ctr" anchorCtr="0">
            <a:normAutofit/>
          </a:bodyPr>
          <a:lstStyle/>
          <a:p>
            <a:pPr marL="384048" lvl="0" indent="-384048" algn="l" rtl="0">
              <a:lnSpc>
                <a:spcPct val="94000"/>
              </a:lnSpc>
              <a:spcBef>
                <a:spcPts val="0"/>
              </a:spcBef>
              <a:spcAft>
                <a:spcPts val="0"/>
              </a:spcAft>
              <a:buClr>
                <a:schemeClr val="dk2"/>
              </a:buClr>
              <a:buSzPts val="1800"/>
              <a:buChar char="■"/>
            </a:pPr>
            <a:r>
              <a:rPr lang="en-US" sz="1800" b="0" i="0" dirty="0">
                <a:latin typeface="Arial"/>
                <a:ea typeface="Arial"/>
                <a:cs typeface="Arial"/>
                <a:sym typeface="Arial"/>
              </a:rPr>
              <a:t>Cyberbullying has become a major concern in today's digital world, with the rise of social media platforms and online communication.</a:t>
            </a:r>
            <a:br>
              <a:rPr lang="en-US" sz="1800" b="0" i="0" dirty="0">
                <a:latin typeface="Arial"/>
                <a:ea typeface="Arial"/>
                <a:cs typeface="Arial"/>
                <a:sym typeface="Arial"/>
              </a:rPr>
            </a:br>
            <a:endParaRPr sz="1800" b="0" i="0" dirty="0">
              <a:latin typeface="Arial"/>
              <a:ea typeface="Arial"/>
              <a:cs typeface="Arial"/>
              <a:sym typeface="Arial"/>
            </a:endParaRPr>
          </a:p>
          <a:p>
            <a:pPr marL="384048" lvl="0" indent="-384048" algn="just" rtl="0">
              <a:lnSpc>
                <a:spcPct val="94000"/>
              </a:lnSpc>
              <a:spcBef>
                <a:spcPts val="1200"/>
              </a:spcBef>
              <a:spcAft>
                <a:spcPts val="0"/>
              </a:spcAft>
              <a:buClr>
                <a:schemeClr val="dk2"/>
              </a:buClr>
              <a:buSzPts val="1800"/>
              <a:buChar char="■"/>
            </a:pPr>
            <a:r>
              <a:rPr lang="en-US" sz="1800" dirty="0"/>
              <a:t>Identify and flag potentially harmful tweets that may constitute cyberbullying. By using machine learning algorithms, our system is trained to analyze tweet content and identify patterns and keywords associated with cyberbullying. Once identified, the tweet can be flagged for review by moderators or administrators, who can take appropriate action.</a:t>
            </a:r>
            <a:br>
              <a:rPr lang="en-US" sz="1800" dirty="0"/>
            </a:br>
            <a:endParaRPr sz="1800" dirty="0"/>
          </a:p>
          <a:p>
            <a:pPr marL="384048" lvl="0" indent="-384048" algn="just" rtl="0">
              <a:lnSpc>
                <a:spcPct val="94000"/>
              </a:lnSpc>
              <a:spcBef>
                <a:spcPts val="1200"/>
              </a:spcBef>
              <a:spcAft>
                <a:spcPts val="0"/>
              </a:spcAft>
              <a:buClr>
                <a:schemeClr val="dk2"/>
              </a:buClr>
              <a:buSzPts val="1800"/>
              <a:buChar char="■"/>
            </a:pPr>
            <a:r>
              <a:rPr lang="en-US" sz="1800" dirty="0"/>
              <a:t>We believe that our application can make a real difference in the fight against cyberbullying.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2"/>
        <p:cNvGrpSpPr/>
        <p:nvPr/>
      </p:nvGrpSpPr>
      <p:grpSpPr>
        <a:xfrm>
          <a:off x="0" y="0"/>
          <a:ext cx="0" cy="0"/>
          <a:chOff x="0" y="0"/>
          <a:chExt cx="0" cy="0"/>
        </a:xfrm>
      </p:grpSpPr>
      <p:sp>
        <p:nvSpPr>
          <p:cNvPr id="163" name="Google Shape;163;p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4" name="Google Shape;164;p5"/>
          <p:cNvSpPr txBox="1">
            <a:spLocks noGrp="1"/>
          </p:cNvSpPr>
          <p:nvPr>
            <p:ph type="title"/>
          </p:nvPr>
        </p:nvSpPr>
        <p:spPr>
          <a:xfrm>
            <a:off x="161925" y="639704"/>
            <a:ext cx="4076699" cy="5577840"/>
          </a:xfrm>
          <a:prstGeom prst="rect">
            <a:avLst/>
          </a:prstGeom>
          <a:noFill/>
          <a:ln>
            <a:noFill/>
          </a:ln>
        </p:spPr>
        <p:txBody>
          <a:bodyPr spcFirstLastPara="1" wrap="square" lIns="91425" tIns="45700" rIns="91425" bIns="45700" anchor="ctr"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b="1" u="sng"/>
              <a:t>Literature Survey:</a:t>
            </a:r>
            <a:endParaRPr/>
          </a:p>
        </p:txBody>
      </p:sp>
      <p:grpSp>
        <p:nvGrpSpPr>
          <p:cNvPr id="165" name="Google Shape;165;p5"/>
          <p:cNvGrpSpPr/>
          <p:nvPr/>
        </p:nvGrpSpPr>
        <p:grpSpPr>
          <a:xfrm>
            <a:off x="4901472" y="933194"/>
            <a:ext cx="6506304" cy="4990861"/>
            <a:chOff x="0" y="293489"/>
            <a:chExt cx="6506304" cy="4990861"/>
          </a:xfrm>
        </p:grpSpPr>
        <p:sp>
          <p:nvSpPr>
            <p:cNvPr id="166" name="Google Shape;166;p5"/>
            <p:cNvSpPr/>
            <p:nvPr/>
          </p:nvSpPr>
          <p:spPr>
            <a:xfrm>
              <a:off x="0" y="293489"/>
              <a:ext cx="6506304" cy="1630980"/>
            </a:xfrm>
            <a:prstGeom prst="roundRect">
              <a:avLst>
                <a:gd name="adj" fmla="val 16667"/>
              </a:avLst>
            </a:prstGeom>
            <a:solidFill>
              <a:srgbClr val="E6C068"/>
            </a:solidFill>
            <a:ln w="349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79618" y="373107"/>
              <a:ext cx="6347068" cy="1471744"/>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Libre Franklin"/>
                <a:buNone/>
              </a:pPr>
              <a:r>
                <a:rPr lang="en-US" sz="1700" b="0" i="0">
                  <a:solidFill>
                    <a:schemeClr val="lt1"/>
                  </a:solidFill>
                  <a:latin typeface="Libre Franklin"/>
                  <a:ea typeface="Libre Franklin"/>
                  <a:cs typeface="Libre Franklin"/>
                  <a:sym typeface="Libre Franklin"/>
                </a:rPr>
                <a:t>"A Machine Learning Approach to Detect Cyberbullying on Twitter" by Vahid Tayyebi and Hassan Takabi (2017): This paper presents a machine learning approach to detect cyberbullying on Twitter by analyzing tweet content and user interactions. The authors evaluate the performance of their approach using a dataset of 2,000 tweets, achieving an accuracy of 81%.</a:t>
              </a:r>
              <a:endParaRPr sz="1700">
                <a:solidFill>
                  <a:schemeClr val="lt1"/>
                </a:solidFill>
                <a:latin typeface="Libre Franklin"/>
                <a:ea typeface="Libre Franklin"/>
                <a:cs typeface="Libre Franklin"/>
                <a:sym typeface="Libre Franklin"/>
              </a:endParaRPr>
            </a:p>
          </p:txBody>
        </p:sp>
        <p:sp>
          <p:nvSpPr>
            <p:cNvPr id="168" name="Google Shape;168;p5"/>
            <p:cNvSpPr/>
            <p:nvPr/>
          </p:nvSpPr>
          <p:spPr>
            <a:xfrm>
              <a:off x="0" y="1973430"/>
              <a:ext cx="6506304" cy="1630980"/>
            </a:xfrm>
            <a:prstGeom prst="roundRect">
              <a:avLst>
                <a:gd name="adj" fmla="val 16667"/>
              </a:avLst>
            </a:prstGeom>
            <a:solidFill>
              <a:srgbClr val="C09E5A"/>
            </a:solidFill>
            <a:ln w="349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txBox="1"/>
            <p:nvPr/>
          </p:nvSpPr>
          <p:spPr>
            <a:xfrm>
              <a:off x="79618" y="2053048"/>
              <a:ext cx="6347068" cy="1471744"/>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Libre Franklin"/>
                <a:buNone/>
              </a:pPr>
              <a:r>
                <a:rPr lang="en-US" sz="1700" b="0" i="0">
                  <a:solidFill>
                    <a:schemeClr val="lt1"/>
                  </a:solidFill>
                  <a:latin typeface="Libre Franklin"/>
                  <a:ea typeface="Libre Franklin"/>
                  <a:cs typeface="Libre Franklin"/>
                  <a:sym typeface="Libre Franklin"/>
                </a:rPr>
                <a:t>"Cyberbullying Detection on Instagram Using Deep Learning Techniques" by Mahnaz Habibi and Saba Saeed (2019): This paper proposes a deep learning-based approach for detecting cyberbullying on Instagram. The authors evaluate their approach using a dataset of 10,000 posts, achieving an accuracy of 89%.</a:t>
              </a:r>
              <a:endParaRPr sz="1700">
                <a:solidFill>
                  <a:schemeClr val="lt1"/>
                </a:solidFill>
                <a:latin typeface="Libre Franklin"/>
                <a:ea typeface="Libre Franklin"/>
                <a:cs typeface="Libre Franklin"/>
                <a:sym typeface="Libre Franklin"/>
              </a:endParaRPr>
            </a:p>
          </p:txBody>
        </p:sp>
        <p:sp>
          <p:nvSpPr>
            <p:cNvPr id="170" name="Google Shape;170;p5"/>
            <p:cNvSpPr/>
            <p:nvPr/>
          </p:nvSpPr>
          <p:spPr>
            <a:xfrm>
              <a:off x="0" y="3653370"/>
              <a:ext cx="6506304" cy="1630980"/>
            </a:xfrm>
            <a:prstGeom prst="roundRect">
              <a:avLst>
                <a:gd name="adj" fmla="val 16667"/>
              </a:avLst>
            </a:prstGeom>
            <a:solidFill>
              <a:srgbClr val="88795F"/>
            </a:solidFill>
            <a:ln w="349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txBox="1"/>
            <p:nvPr/>
          </p:nvSpPr>
          <p:spPr>
            <a:xfrm>
              <a:off x="79618" y="3732988"/>
              <a:ext cx="6347068" cy="1471744"/>
            </a:xfrm>
            <a:prstGeom prst="rect">
              <a:avLst/>
            </a:prstGeom>
            <a:noFill/>
            <a:ln>
              <a:noFill/>
            </a:ln>
          </p:spPr>
          <p:txBody>
            <a:bodyPr spcFirstLastPara="1" wrap="square" lIns="64750" tIns="64750" rIns="64750" bIns="64750" anchor="ctr" anchorCtr="0">
              <a:noAutofit/>
            </a:bodyPr>
            <a:lstStyle/>
            <a:p>
              <a:pPr marL="0" marR="0" lvl="0" indent="0" algn="l" rtl="0">
                <a:lnSpc>
                  <a:spcPct val="90000"/>
                </a:lnSpc>
                <a:spcBef>
                  <a:spcPts val="0"/>
                </a:spcBef>
                <a:spcAft>
                  <a:spcPts val="0"/>
                </a:spcAft>
                <a:buClr>
                  <a:schemeClr val="lt1"/>
                </a:buClr>
                <a:buSzPts val="1700"/>
                <a:buFont typeface="Libre Franklin"/>
                <a:buNone/>
              </a:pPr>
              <a:r>
                <a:rPr lang="en-US" sz="1700" b="0" i="0">
                  <a:solidFill>
                    <a:schemeClr val="lt1"/>
                  </a:solidFill>
                  <a:latin typeface="Libre Franklin"/>
                  <a:ea typeface="Libre Franklin"/>
                  <a:cs typeface="Libre Franklin"/>
                  <a:sym typeface="Libre Franklin"/>
                </a:rPr>
                <a:t>"Machine Learning for the Detection of Cyberbullying on Twitter" by Dora Livadariu and Catalin Stoean (2018): This paper presents a machine learning-based approach for detecting cyberbullying on Twitter by analyzing the sentiment and context of tweets. The authors evaluate the performance of their approach using a dataset of 3,000 tweets, achieving an accuracy of 77%.</a:t>
              </a:r>
              <a:endParaRPr sz="1700">
                <a:solidFill>
                  <a:schemeClr val="lt1"/>
                </a:solidFill>
                <a:latin typeface="Libre Franklin"/>
                <a:ea typeface="Libre Franklin"/>
                <a:cs typeface="Libre Franklin"/>
                <a:sym typeface="Libre Frankli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
        <p:cNvGrpSpPr/>
        <p:nvPr/>
      </p:nvGrpSpPr>
      <p:grpSpPr>
        <a:xfrm>
          <a:off x="0" y="0"/>
          <a:ext cx="0" cy="0"/>
          <a:chOff x="0" y="0"/>
          <a:chExt cx="0" cy="0"/>
        </a:xfrm>
      </p:grpSpPr>
      <p:sp>
        <p:nvSpPr>
          <p:cNvPr id="176" name="Google Shape;176;p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7" name="Google Shape;177;p6"/>
          <p:cNvSpPr txBox="1">
            <a:spLocks noGrp="1"/>
          </p:cNvSpPr>
          <p:nvPr>
            <p:ph type="title"/>
          </p:nvPr>
        </p:nvSpPr>
        <p:spPr>
          <a:xfrm>
            <a:off x="643467" y="4728633"/>
            <a:ext cx="10905066" cy="1485900"/>
          </a:xfrm>
          <a:prstGeom prst="rect">
            <a:avLst/>
          </a:prstGeom>
          <a:noFill/>
          <a:ln>
            <a:noFill/>
          </a:ln>
        </p:spPr>
        <p:txBody>
          <a:bodyPr spcFirstLastPara="1" wrap="square" lIns="91425" tIns="45700" rIns="91425" bIns="45700" anchor="t"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b="1" u="sng"/>
              <a:t>Our Hypothesis:</a:t>
            </a:r>
            <a:endParaRPr/>
          </a:p>
        </p:txBody>
      </p:sp>
      <p:grpSp>
        <p:nvGrpSpPr>
          <p:cNvPr id="178" name="Google Shape;178;p6"/>
          <p:cNvGrpSpPr/>
          <p:nvPr/>
        </p:nvGrpSpPr>
        <p:grpSpPr>
          <a:xfrm>
            <a:off x="653051" y="728769"/>
            <a:ext cx="10885896" cy="3410795"/>
            <a:chOff x="9584" y="85302"/>
            <a:chExt cx="10885896" cy="3410795"/>
          </a:xfrm>
        </p:grpSpPr>
        <p:sp>
          <p:nvSpPr>
            <p:cNvPr id="179" name="Google Shape;179;p6"/>
            <p:cNvSpPr/>
            <p:nvPr/>
          </p:nvSpPr>
          <p:spPr>
            <a:xfrm>
              <a:off x="9584" y="85302"/>
              <a:ext cx="2864709" cy="3410795"/>
            </a:xfrm>
            <a:prstGeom prst="roundRect">
              <a:avLst>
                <a:gd name="adj" fmla="val 10000"/>
              </a:avLst>
            </a:prstGeom>
            <a:solidFill>
              <a:srgbClr val="E6C06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txBox="1"/>
            <p:nvPr/>
          </p:nvSpPr>
          <p:spPr>
            <a:xfrm>
              <a:off x="93488" y="169206"/>
              <a:ext cx="2696901" cy="324298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The primary objective of this project is to develop a highly efficient and accurate model that leverages advanced natural language processing techniques to automatically identify and flag potentially harmful tweets. The model will be designed to not only recognize instances of cyberbullying but also break down the patterns of hatred exhibited in the tweets.</a:t>
              </a:r>
              <a:endParaRPr/>
            </a:p>
          </p:txBody>
        </p:sp>
        <p:sp>
          <p:nvSpPr>
            <p:cNvPr id="181" name="Google Shape;181;p6"/>
            <p:cNvSpPr/>
            <p:nvPr/>
          </p:nvSpPr>
          <p:spPr>
            <a:xfrm>
              <a:off x="3160765" y="1435475"/>
              <a:ext cx="607318" cy="710448"/>
            </a:xfrm>
            <a:prstGeom prst="rightArrow">
              <a:avLst>
                <a:gd name="adj1" fmla="val 60000"/>
                <a:gd name="adj2" fmla="val 50000"/>
              </a:avLst>
            </a:prstGeom>
            <a:solidFill>
              <a:srgbClr val="E6C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p:nvPr/>
          </p:nvSpPr>
          <p:spPr>
            <a:xfrm>
              <a:off x="3160765" y="1577565"/>
              <a:ext cx="425123" cy="4262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Libre Franklin"/>
                <a:buNone/>
              </a:pPr>
              <a:endParaRPr sz="1300">
                <a:solidFill>
                  <a:schemeClr val="lt1"/>
                </a:solidFill>
                <a:latin typeface="Libre Franklin"/>
                <a:ea typeface="Libre Franklin"/>
                <a:cs typeface="Libre Franklin"/>
                <a:sym typeface="Libre Franklin"/>
              </a:endParaRPr>
            </a:p>
          </p:txBody>
        </p:sp>
        <p:sp>
          <p:nvSpPr>
            <p:cNvPr id="183" name="Google Shape;183;p6"/>
            <p:cNvSpPr/>
            <p:nvPr/>
          </p:nvSpPr>
          <p:spPr>
            <a:xfrm>
              <a:off x="4020178" y="85302"/>
              <a:ext cx="2864709" cy="3410795"/>
            </a:xfrm>
            <a:prstGeom prst="roundRect">
              <a:avLst>
                <a:gd name="adj" fmla="val 10000"/>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txBox="1"/>
            <p:nvPr/>
          </p:nvSpPr>
          <p:spPr>
            <a:xfrm>
              <a:off x="4104082" y="169206"/>
              <a:ext cx="2696901" cy="324298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Through a thorough analysis of the words and language used in each tweet, our model will be capable of predicting whether a tweet is a cyberbullying tweet or not with a high degree of precision. Additionally, for tweets that are identified as cyberbullying, our model will further categorize the nature of the cyberbullying into six different categories: age, ethnicity, gender, religion, and other cyberbullying.</a:t>
              </a:r>
              <a:endParaRPr/>
            </a:p>
          </p:txBody>
        </p:sp>
        <p:sp>
          <p:nvSpPr>
            <p:cNvPr id="185" name="Google Shape;185;p6"/>
            <p:cNvSpPr/>
            <p:nvPr/>
          </p:nvSpPr>
          <p:spPr>
            <a:xfrm>
              <a:off x="7171358" y="1435475"/>
              <a:ext cx="607318" cy="710448"/>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txBox="1"/>
            <p:nvPr/>
          </p:nvSpPr>
          <p:spPr>
            <a:xfrm>
              <a:off x="7171358" y="1577565"/>
              <a:ext cx="425123" cy="4262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Libre Franklin"/>
                <a:buNone/>
              </a:pPr>
              <a:endParaRPr sz="1300">
                <a:solidFill>
                  <a:schemeClr val="lt1"/>
                </a:solidFill>
                <a:latin typeface="Libre Franklin"/>
                <a:ea typeface="Libre Franklin"/>
                <a:cs typeface="Libre Franklin"/>
                <a:sym typeface="Libre Franklin"/>
              </a:endParaRPr>
            </a:p>
          </p:txBody>
        </p:sp>
        <p:sp>
          <p:nvSpPr>
            <p:cNvPr id="187" name="Google Shape;187;p6"/>
            <p:cNvSpPr/>
            <p:nvPr/>
          </p:nvSpPr>
          <p:spPr>
            <a:xfrm>
              <a:off x="8030771" y="85302"/>
              <a:ext cx="2864709" cy="3410795"/>
            </a:xfrm>
            <a:prstGeom prst="roundRect">
              <a:avLst>
                <a:gd name="adj" fmla="val 10000"/>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txBox="1"/>
            <p:nvPr/>
          </p:nvSpPr>
          <p:spPr>
            <a:xfrm>
              <a:off x="8114675" y="169206"/>
              <a:ext cx="2696901" cy="324298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Libre Franklin"/>
                <a:buNone/>
              </a:pPr>
              <a:r>
                <a:rPr lang="en-US" sz="1600">
                  <a:solidFill>
                    <a:schemeClr val="lt1"/>
                  </a:solidFill>
                  <a:latin typeface="Libre Franklin"/>
                  <a:ea typeface="Libre Franklin"/>
                  <a:cs typeface="Libre Franklin"/>
                  <a:sym typeface="Libre Franklin"/>
                </a:rPr>
                <a:t>By achieving this objective, we hope to make a significant contribution to the fight against online harassment and create a safer, more inclusive social media environment for everyone.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2"/>
        <p:cNvGrpSpPr/>
        <p:nvPr/>
      </p:nvGrpSpPr>
      <p:grpSpPr>
        <a:xfrm>
          <a:off x="0" y="0"/>
          <a:ext cx="0" cy="0"/>
          <a:chOff x="0" y="0"/>
          <a:chExt cx="0" cy="0"/>
        </a:xfrm>
      </p:grpSpPr>
      <p:sp>
        <p:nvSpPr>
          <p:cNvPr id="193" name="Google Shape;193;p7"/>
          <p:cNvSpPr/>
          <p:nvPr/>
        </p:nvSpPr>
        <p:spPr>
          <a:xfrm>
            <a:off x="0" y="376"/>
            <a:ext cx="5303520" cy="68576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a:spLocks noGrp="1"/>
          </p:cNvSpPr>
          <p:nvPr>
            <p:ph type="title"/>
          </p:nvPr>
        </p:nvSpPr>
        <p:spPr>
          <a:xfrm>
            <a:off x="640081" y="791570"/>
            <a:ext cx="4018839" cy="5262390"/>
          </a:xfrm>
          <a:prstGeom prst="rect">
            <a:avLst/>
          </a:prstGeom>
          <a:noFill/>
          <a:ln>
            <a:noFill/>
          </a:ln>
        </p:spPr>
        <p:txBody>
          <a:bodyPr spcFirstLastPara="1" wrap="square" lIns="91425" tIns="45700" rIns="91425" bIns="45700" anchor="ctr" anchorCtr="0">
            <a:normAutofit/>
          </a:bodyPr>
          <a:lstStyle/>
          <a:p>
            <a:pPr marL="0" lvl="0" indent="0" algn="r" rtl="0">
              <a:lnSpc>
                <a:spcPct val="89000"/>
              </a:lnSpc>
              <a:spcBef>
                <a:spcPts val="0"/>
              </a:spcBef>
              <a:spcAft>
                <a:spcPts val="0"/>
              </a:spcAft>
              <a:buClr>
                <a:schemeClr val="lt2"/>
              </a:buClr>
              <a:buSzPts val="5400"/>
              <a:buFont typeface="Libre Franklin"/>
              <a:buNone/>
            </a:pPr>
            <a:r>
              <a:rPr lang="en-US" sz="5400" b="1" u="sng">
                <a:solidFill>
                  <a:schemeClr val="lt2"/>
                </a:solidFill>
              </a:rPr>
              <a:t>About Dataset:</a:t>
            </a:r>
            <a:endParaRPr/>
          </a:p>
        </p:txBody>
      </p:sp>
      <p:sp>
        <p:nvSpPr>
          <p:cNvPr id="195" name="Google Shape;195;p7"/>
          <p:cNvSpPr/>
          <p:nvPr/>
        </p:nvSpPr>
        <p:spPr>
          <a:xfrm>
            <a:off x="5303520" y="376"/>
            <a:ext cx="228600" cy="6858000"/>
          </a:xfrm>
          <a:prstGeom prst="rect">
            <a:avLst/>
          </a:prstGeom>
          <a:solidFill>
            <a:srgbClr val="6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txBox="1">
            <a:spLocks noGrp="1"/>
          </p:cNvSpPr>
          <p:nvPr>
            <p:ph type="body" idx="1"/>
          </p:nvPr>
        </p:nvSpPr>
        <p:spPr>
          <a:xfrm>
            <a:off x="6176720" y="791570"/>
            <a:ext cx="4892308" cy="5262390"/>
          </a:xfrm>
          <a:prstGeom prst="rect">
            <a:avLst/>
          </a:prstGeom>
          <a:noFill/>
          <a:ln>
            <a:noFill/>
          </a:ln>
        </p:spPr>
        <p:txBody>
          <a:bodyPr spcFirstLastPara="1" wrap="square" lIns="91425" tIns="45700" rIns="91425" bIns="45700" anchor="ctr" anchorCtr="0">
            <a:normAutofit/>
          </a:bodyPr>
          <a:lstStyle/>
          <a:p>
            <a:pPr marL="384048" lvl="0" indent="-384048" algn="l" rtl="0">
              <a:lnSpc>
                <a:spcPct val="94000"/>
              </a:lnSpc>
              <a:spcBef>
                <a:spcPts val="0"/>
              </a:spcBef>
              <a:spcAft>
                <a:spcPts val="0"/>
              </a:spcAft>
              <a:buClr>
                <a:schemeClr val="dk2"/>
              </a:buClr>
              <a:buSzPts val="1800"/>
              <a:buChar char="■"/>
            </a:pPr>
            <a:r>
              <a:rPr lang="en-US" sz="1800">
                <a:latin typeface="Inter"/>
                <a:ea typeface="Inter"/>
                <a:cs typeface="Inter"/>
                <a:sym typeface="Inter"/>
              </a:rPr>
              <a:t>The</a:t>
            </a:r>
            <a:r>
              <a:rPr lang="en-US" sz="1800" b="0" i="0">
                <a:latin typeface="Inter"/>
                <a:ea typeface="Inter"/>
                <a:cs typeface="Inter"/>
                <a:sym typeface="Inter"/>
              </a:rPr>
              <a:t> dataset contains more than </a:t>
            </a:r>
            <a:r>
              <a:rPr lang="en-US" sz="1800" b="1" i="0">
                <a:latin typeface="Arial"/>
                <a:ea typeface="Arial"/>
                <a:cs typeface="Arial"/>
                <a:sym typeface="Arial"/>
              </a:rPr>
              <a:t>47000</a:t>
            </a:r>
            <a:r>
              <a:rPr lang="en-US" sz="1800" b="0" i="0">
                <a:latin typeface="Inter"/>
                <a:ea typeface="Inter"/>
                <a:cs typeface="Inter"/>
                <a:sym typeface="Inter"/>
              </a:rPr>
              <a:t> tweets labelled according to the class of cyberbullying:</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Age;</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Ethnicity;</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Gender;</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Religion;</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Other type of cyberbullying;</a:t>
            </a:r>
            <a:endParaRPr/>
          </a:p>
          <a:p>
            <a:pPr marL="384048" lvl="0" indent="-384048" algn="l" rtl="0">
              <a:lnSpc>
                <a:spcPct val="94000"/>
              </a:lnSpc>
              <a:spcBef>
                <a:spcPts val="1200"/>
              </a:spcBef>
              <a:spcAft>
                <a:spcPts val="0"/>
              </a:spcAft>
              <a:buClr>
                <a:schemeClr val="dk2"/>
              </a:buClr>
              <a:buSzPts val="1800"/>
              <a:buFont typeface="Arial"/>
              <a:buChar char="•"/>
            </a:pPr>
            <a:r>
              <a:rPr lang="en-US" sz="1800" b="0" i="0">
                <a:latin typeface="Arial"/>
                <a:ea typeface="Arial"/>
                <a:cs typeface="Arial"/>
                <a:sym typeface="Arial"/>
              </a:rPr>
              <a:t>Not cyberbullying</a:t>
            </a:r>
            <a:endParaRPr/>
          </a:p>
          <a:p>
            <a:pPr marL="0" lvl="0" indent="0" algn="l" rtl="0">
              <a:lnSpc>
                <a:spcPct val="94000"/>
              </a:lnSpc>
              <a:spcBef>
                <a:spcPts val="1200"/>
              </a:spcBef>
              <a:spcAft>
                <a:spcPts val="0"/>
              </a:spcAft>
              <a:buClr>
                <a:schemeClr val="dk2"/>
              </a:buClr>
              <a:buSzPts val="1800"/>
              <a:buNone/>
            </a:pPr>
            <a:endParaRPr sz="1800" b="0" i="0">
              <a:latin typeface="Arial"/>
              <a:ea typeface="Arial"/>
              <a:cs typeface="Arial"/>
              <a:sym typeface="Arial"/>
            </a:endParaRPr>
          </a:p>
          <a:p>
            <a:pPr marL="384048" lvl="0" indent="-384048" algn="l" rtl="0">
              <a:lnSpc>
                <a:spcPct val="94000"/>
              </a:lnSpc>
              <a:spcBef>
                <a:spcPts val="1200"/>
              </a:spcBef>
              <a:spcAft>
                <a:spcPts val="0"/>
              </a:spcAft>
              <a:buClr>
                <a:schemeClr val="dk2"/>
              </a:buClr>
              <a:buSzPts val="1800"/>
              <a:buChar char="■"/>
            </a:pPr>
            <a:r>
              <a:rPr lang="en-US" sz="1800"/>
              <a:t>Source of the Dataset: </a:t>
            </a:r>
            <a:r>
              <a:rPr lang="en-US" sz="1800" b="0" i="0">
                <a:latin typeface="Arial"/>
                <a:ea typeface="Arial"/>
                <a:cs typeface="Arial"/>
                <a:sym typeface="Arial"/>
              </a:rPr>
              <a:t> </a:t>
            </a:r>
            <a:r>
              <a:rPr lang="en-US" sz="1800" b="0" i="0" u="sng">
                <a:solidFill>
                  <a:schemeClr val="hlink"/>
                </a:solidFill>
                <a:latin typeface="Arial"/>
                <a:ea typeface="Arial"/>
                <a:cs typeface="Arial"/>
                <a:sym typeface="Arial"/>
                <a:hlinkClick r:id="rId3"/>
              </a:rPr>
              <a:t>https://lnkd.in/d7pfHGT8</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US" b="1" u="sng"/>
              <a:t>Exploratory Data Analysis:</a:t>
            </a:r>
            <a:endParaRPr/>
          </a:p>
        </p:txBody>
      </p:sp>
      <p:sp>
        <p:nvSpPr>
          <p:cNvPr id="202" name="Google Shape;202;p8"/>
          <p:cNvSpPr txBox="1">
            <a:spLocks noGrp="1"/>
          </p:cNvSpPr>
          <p:nvPr>
            <p:ph type="body" idx="1"/>
          </p:nvPr>
        </p:nvSpPr>
        <p:spPr>
          <a:xfrm>
            <a:off x="1219200" y="1544127"/>
            <a:ext cx="9601200" cy="5167223"/>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US" b="1" u="sng"/>
              <a:t>Gender Based Cyberbullying:</a:t>
            </a:r>
            <a:br>
              <a:rPr lang="en-US"/>
            </a:br>
            <a:endParaRPr/>
          </a:p>
        </p:txBody>
      </p:sp>
      <p:pic>
        <p:nvPicPr>
          <p:cNvPr id="203" name="Google Shape;203;p8"/>
          <p:cNvPicPr preferRelativeResize="0"/>
          <p:nvPr/>
        </p:nvPicPr>
        <p:blipFill rotWithShape="1">
          <a:blip r:embed="rId3">
            <a:alphaModFix/>
          </a:blip>
          <a:srcRect/>
          <a:stretch/>
        </p:blipFill>
        <p:spPr>
          <a:xfrm>
            <a:off x="872837" y="2444599"/>
            <a:ext cx="6117037" cy="3366277"/>
          </a:xfrm>
          <a:prstGeom prst="rect">
            <a:avLst/>
          </a:prstGeom>
          <a:noFill/>
          <a:ln>
            <a:noFill/>
          </a:ln>
        </p:spPr>
      </p:pic>
      <p:pic>
        <p:nvPicPr>
          <p:cNvPr id="204" name="Google Shape;204;p8"/>
          <p:cNvPicPr preferRelativeResize="0"/>
          <p:nvPr/>
        </p:nvPicPr>
        <p:blipFill rotWithShape="1">
          <a:blip r:embed="rId4">
            <a:alphaModFix/>
          </a:blip>
          <a:srcRect/>
          <a:stretch/>
        </p:blipFill>
        <p:spPr>
          <a:xfrm>
            <a:off x="7336237" y="1856907"/>
            <a:ext cx="4723001" cy="39539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txBox="1">
            <a:spLocks noGrp="1"/>
          </p:cNvSpPr>
          <p:nvPr>
            <p:ph type="body" idx="1"/>
          </p:nvPr>
        </p:nvSpPr>
        <p:spPr>
          <a:xfrm>
            <a:off x="1164566" y="345056"/>
            <a:ext cx="10550106" cy="6012611"/>
          </a:xfrm>
          <a:prstGeom prst="rect">
            <a:avLst/>
          </a:prstGeom>
          <a:noFill/>
          <a:ln>
            <a:noFill/>
          </a:ln>
        </p:spPr>
        <p:txBody>
          <a:bodyPr spcFirstLastPara="1" wrap="square" lIns="91425" tIns="45700" rIns="91425" bIns="45700" anchor="t" anchorCtr="0">
            <a:normAutofit/>
          </a:bodyPr>
          <a:lstStyle/>
          <a:p>
            <a:pPr marL="384048" lvl="0" indent="-384048" algn="l" rtl="0">
              <a:lnSpc>
                <a:spcPct val="94000"/>
              </a:lnSpc>
              <a:spcBef>
                <a:spcPts val="0"/>
              </a:spcBef>
              <a:spcAft>
                <a:spcPts val="0"/>
              </a:spcAft>
              <a:buClr>
                <a:schemeClr val="dk2"/>
              </a:buClr>
              <a:buSzPts val="2000"/>
              <a:buChar char="■"/>
            </a:pPr>
            <a:r>
              <a:rPr lang="en-US" b="1" u="sng"/>
              <a:t>Based On Religion:</a:t>
            </a:r>
            <a:endParaRPr/>
          </a:p>
        </p:txBody>
      </p:sp>
      <p:pic>
        <p:nvPicPr>
          <p:cNvPr id="210" name="Google Shape;210;p9"/>
          <p:cNvPicPr preferRelativeResize="0"/>
          <p:nvPr/>
        </p:nvPicPr>
        <p:blipFill rotWithShape="1">
          <a:blip r:embed="rId3">
            <a:alphaModFix/>
          </a:blip>
          <a:srcRect/>
          <a:stretch/>
        </p:blipFill>
        <p:spPr>
          <a:xfrm>
            <a:off x="3621974" y="1237223"/>
            <a:ext cx="5144655" cy="4509781"/>
          </a:xfrm>
          <a:prstGeom prst="rect">
            <a:avLst/>
          </a:prstGeom>
          <a:noFill/>
          <a:ln>
            <a:noFill/>
          </a:ln>
        </p:spPr>
      </p:pic>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2213</Words>
  <Application>Microsoft Office PowerPoint</Application>
  <PresentationFormat>Widescreen</PresentationFormat>
  <Paragraphs>129</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Advent Pro</vt:lpstr>
      <vt:lpstr>Calibri</vt:lpstr>
      <vt:lpstr>Libre Franklin</vt:lpstr>
      <vt:lpstr>Inter</vt:lpstr>
      <vt:lpstr>Courier New</vt:lpstr>
      <vt:lpstr>Arial</vt:lpstr>
      <vt:lpstr>Söhne</vt:lpstr>
      <vt:lpstr>Crop</vt:lpstr>
      <vt:lpstr>Crop</vt:lpstr>
      <vt:lpstr>CYBERBULLYING IN TWITTER</vt:lpstr>
      <vt:lpstr>OUR TEAM</vt:lpstr>
      <vt:lpstr>PowerPoint Presentation</vt:lpstr>
      <vt:lpstr>Introduction: </vt:lpstr>
      <vt:lpstr>Literature Survey:</vt:lpstr>
      <vt:lpstr>Our Hypothesis:</vt:lpstr>
      <vt:lpstr>About Dataset:</vt:lpstr>
      <vt:lpstr>Exploratory Data Analysis:</vt:lpstr>
      <vt:lpstr>PowerPoint Presentation</vt:lpstr>
      <vt:lpstr>PowerPoint Presentation</vt:lpstr>
      <vt:lpstr>PowerPoint Presentation</vt:lpstr>
      <vt:lpstr>Model Training and Evaluation:</vt:lpstr>
      <vt:lpstr>PowerPoint Presentation</vt:lpstr>
      <vt:lpstr>Fine Tuning Of Support Vector Machine:</vt:lpstr>
      <vt:lpstr>PowerPoint Presentation</vt:lpstr>
      <vt:lpstr>Web Application - StreamLit</vt:lpstr>
      <vt:lpstr>Demonstration of the Bullying Predictor Application</vt:lpstr>
      <vt:lpstr>Conclusion</vt:lpstr>
      <vt:lpstr>Future Work</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CYBERBULLYING IN TWITTER</dc:title>
  <dc:creator>Karan Pisay</dc:creator>
  <cp:lastModifiedBy>Karan Pisay</cp:lastModifiedBy>
  <cp:revision>1</cp:revision>
  <dcterms:created xsi:type="dcterms:W3CDTF">2023-03-11T19:59:04Z</dcterms:created>
  <dcterms:modified xsi:type="dcterms:W3CDTF">2023-05-08T22:01:46Z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